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312" r:id="rId3"/>
    <p:sldId id="322" r:id="rId4"/>
    <p:sldId id="335" r:id="rId5"/>
    <p:sldId id="336" r:id="rId6"/>
    <p:sldId id="311" r:id="rId7"/>
    <p:sldId id="305" r:id="rId8"/>
    <p:sldId id="315" r:id="rId9"/>
    <p:sldId id="340" r:id="rId10"/>
    <p:sldId id="317" r:id="rId11"/>
    <p:sldId id="313" r:id="rId12"/>
    <p:sldId id="341" r:id="rId13"/>
    <p:sldId id="318" r:id="rId14"/>
    <p:sldId id="320" r:id="rId15"/>
    <p:sldId id="319" r:id="rId16"/>
    <p:sldId id="343" r:id="rId17"/>
    <p:sldId id="309" r:id="rId18"/>
    <p:sldId id="34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2" autoAdjust="0"/>
    <p:restoredTop sz="71837" autoAdjust="0"/>
  </p:normalViewPr>
  <p:slideViewPr>
    <p:cSldViewPr>
      <p:cViewPr>
        <p:scale>
          <a:sx n="100" d="100"/>
          <a:sy n="100" d="100"/>
        </p:scale>
        <p:origin x="-1332"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5674A73-4227-462A-8443-1427D1178A8C}" type="datetimeFigureOut">
              <a:rPr lang="en-US" smtClean="0"/>
              <a:pPr/>
              <a:t>3/7/2016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BF575AD-67EB-48D1-848C-829CE6063C46}" type="slidenum">
              <a:rPr lang="en-US" smtClean="0"/>
              <a:pPr/>
              <a:t>‹#›</a:t>
            </a:fld>
            <a:endParaRPr lang="en-US" dirty="0"/>
          </a:p>
        </p:txBody>
      </p:sp>
    </p:spTree>
    <p:extLst>
      <p:ext uri="{BB962C8B-B14F-4D97-AF65-F5344CB8AC3E}">
        <p14:creationId xmlns:p14="http://schemas.microsoft.com/office/powerpoint/2010/main" val="40731972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F2AAC80-2964-4507-B3B9-37B31522CE4D}" type="datetimeFigureOut">
              <a:rPr lang="en-US" smtClean="0"/>
              <a:pPr/>
              <a:t>3/7/2016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0F3355D-5291-4E1E-91A2-03F377DEFAE9}" type="slidenum">
              <a:rPr lang="en-US" smtClean="0"/>
              <a:pPr/>
              <a:t>‹#›</a:t>
            </a:fld>
            <a:endParaRPr lang="en-US" dirty="0"/>
          </a:p>
        </p:txBody>
      </p:sp>
    </p:spTree>
    <p:extLst>
      <p:ext uri="{BB962C8B-B14F-4D97-AF65-F5344CB8AC3E}">
        <p14:creationId xmlns:p14="http://schemas.microsoft.com/office/powerpoint/2010/main" val="19825631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F3355D-5291-4E1E-91A2-03F377DEFAE9}"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11/10/2014</a:t>
            </a:r>
            <a:endParaRPr lang="en-US" dirty="0"/>
          </a:p>
        </p:txBody>
      </p:sp>
      <p:sp>
        <p:nvSpPr>
          <p:cNvPr id="5" name="Footer Placeholder 4"/>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6" name="Slide Number Placeholder 5"/>
          <p:cNvSpPr>
            <a:spLocks noGrp="1"/>
          </p:cNvSpPr>
          <p:nvPr>
            <p:ph type="sldNum" sz="quarter" idx="12"/>
          </p:nvPr>
        </p:nvSpPr>
        <p:spPr/>
        <p:txBody>
          <a:bodyPr/>
          <a:lstStyle/>
          <a:p>
            <a:fld id="{5C8A43A0-03D1-4476-858C-58C039DB4B62}" type="slidenum">
              <a:rPr lang="en-US" smtClean="0"/>
              <a:pPr/>
              <a:t>‹#›</a:t>
            </a:fld>
            <a:endParaRPr lang="en-US" dirty="0"/>
          </a:p>
        </p:txBody>
      </p:sp>
      <p:sp>
        <p:nvSpPr>
          <p:cNvPr id="7" name="Title 1"/>
          <p:cNvSpPr txBox="1">
            <a:spLocks/>
          </p:cNvSpPr>
          <p:nvPr userDrawn="1"/>
        </p:nvSpPr>
        <p:spPr>
          <a:xfrm>
            <a:off x="1828800" y="0"/>
            <a:ext cx="6172200" cy="1066800"/>
          </a:xfrm>
          <a:prstGeom prst="rect">
            <a:avLst/>
          </a:prstGeom>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dirty="0" smtClean="0">
                <a:solidFill>
                  <a:schemeClr val="accent1">
                    <a:lumMod val="75000"/>
                  </a:schemeClr>
                </a:solidFill>
              </a:rPr>
              <a:t/>
            </a:r>
            <a:br>
              <a:rPr lang="en-US" sz="1800" dirty="0" smtClean="0">
                <a:solidFill>
                  <a:schemeClr val="accent1">
                    <a:lumMod val="75000"/>
                  </a:schemeClr>
                </a:solidFill>
              </a:rPr>
            </a:br>
            <a:r>
              <a:rPr lang="en-US" sz="1800" dirty="0" smtClean="0">
                <a:solidFill>
                  <a:schemeClr val="accent1">
                    <a:lumMod val="75000"/>
                  </a:schemeClr>
                </a:solidFill>
              </a:rPr>
              <a:t>United States Department of Agriculture</a:t>
            </a:r>
            <a:br>
              <a:rPr lang="en-US" sz="1800" dirty="0" smtClean="0">
                <a:solidFill>
                  <a:schemeClr val="accent1">
                    <a:lumMod val="75000"/>
                  </a:schemeClr>
                </a:solidFill>
              </a:rPr>
            </a:br>
            <a:r>
              <a:rPr lang="en-US" sz="1800" dirty="0" smtClean="0">
                <a:solidFill>
                  <a:schemeClr val="accent1">
                    <a:lumMod val="75000"/>
                  </a:schemeClr>
                </a:solidFill>
              </a:rPr>
              <a:t>Office of the Assistant Secretary for Administration</a:t>
            </a:r>
            <a:br>
              <a:rPr lang="en-US" sz="1800" dirty="0" smtClean="0">
                <a:solidFill>
                  <a:schemeClr val="accent1">
                    <a:lumMod val="75000"/>
                  </a:schemeClr>
                </a:solidFill>
              </a:rPr>
            </a:br>
            <a:r>
              <a:rPr lang="en-US" sz="1800" dirty="0" smtClean="0">
                <a:solidFill>
                  <a:schemeClr val="accent1">
                    <a:lumMod val="75000"/>
                  </a:schemeClr>
                </a:solidFill>
              </a:rPr>
              <a:t>Office of Human Resources Management</a:t>
            </a:r>
            <a:br>
              <a:rPr lang="en-US" sz="1800" dirty="0" smtClean="0">
                <a:solidFill>
                  <a:schemeClr val="accent1">
                    <a:lumMod val="75000"/>
                  </a:schemeClr>
                </a:solidFill>
              </a:rPr>
            </a:br>
            <a:endParaRPr lang="en-US" sz="1800" dirty="0">
              <a:solidFill>
                <a:schemeClr val="accent1">
                  <a:lumMod val="75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11/10/2014</a:t>
            </a:r>
            <a:endParaRPr lang="en-US" dirty="0"/>
          </a:p>
        </p:txBody>
      </p:sp>
      <p:sp>
        <p:nvSpPr>
          <p:cNvPr id="5" name="Footer Placeholder 4"/>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6" name="Slide Number Placeholder 5"/>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11/10/2014</a:t>
            </a:r>
            <a:endParaRPr lang="en-US" dirty="0"/>
          </a:p>
        </p:txBody>
      </p:sp>
      <p:sp>
        <p:nvSpPr>
          <p:cNvPr id="5" name="Footer Placeholder 4"/>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6" name="Slide Number Placeholder 5"/>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a:xfrm>
            <a:off x="1752600" y="0"/>
            <a:ext cx="6019800" cy="1066800"/>
          </a:xfrm>
        </p:spPr>
        <p:txBody>
          <a:bodyPr/>
          <a:lstStyle>
            <a:lvl1pPr>
              <a:defRPr>
                <a:solidFill>
                  <a:schemeClr val="bg2"/>
                </a:solidFill>
              </a:defRPr>
            </a:lvl1pPr>
          </a:lstStyle>
          <a:p>
            <a:r>
              <a:rPr lang="en-US" dirty="0" smtClean="0"/>
              <a:t>Click to edit Master title style</a:t>
            </a:r>
            <a:endParaRPr lang="en-US" dirty="0"/>
          </a:p>
        </p:txBody>
      </p:sp>
      <p:sp>
        <p:nvSpPr>
          <p:cNvPr id="8" name="Date Placeholder 7"/>
          <p:cNvSpPr>
            <a:spLocks noGrp="1"/>
          </p:cNvSpPr>
          <p:nvPr>
            <p:ph type="dt" sz="half" idx="10"/>
          </p:nvPr>
        </p:nvSpPr>
        <p:spPr/>
        <p:txBody>
          <a:bodyPr/>
          <a:lstStyle/>
          <a:p>
            <a:r>
              <a:rPr lang="en-US" dirty="0" smtClean="0"/>
              <a:t>11/10/2014</a:t>
            </a:r>
            <a:endParaRPr lang="en-US" dirty="0"/>
          </a:p>
        </p:txBody>
      </p:sp>
      <p:sp>
        <p:nvSpPr>
          <p:cNvPr id="9" name="Slide Number Placeholder 8"/>
          <p:cNvSpPr>
            <a:spLocks noGrp="1"/>
          </p:cNvSpPr>
          <p:nvPr>
            <p:ph type="sldNum" sz="quarter" idx="11"/>
          </p:nvPr>
        </p:nvSpPr>
        <p:spPr/>
        <p:txBody>
          <a:bodyPr/>
          <a:lstStyle/>
          <a:p>
            <a:fld id="{5C8A43A0-03D1-4476-858C-58C039DB4B62}" type="slidenum">
              <a:rPr lang="en-US" smtClean="0"/>
              <a:pPr/>
              <a:t>‹#›</a:t>
            </a:fld>
            <a:endParaRPr lang="en-US" dirty="0"/>
          </a:p>
        </p:txBody>
      </p:sp>
      <p:sp>
        <p:nvSpPr>
          <p:cNvPr id="10" name="Footer Placeholder 9"/>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11/10/2014</a:t>
            </a:r>
            <a:endParaRPr lang="en-US" dirty="0"/>
          </a:p>
        </p:txBody>
      </p:sp>
      <p:sp>
        <p:nvSpPr>
          <p:cNvPr id="5" name="Footer Placeholder 4"/>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6" name="Slide Number Placeholder 5"/>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5410200" cy="1066800"/>
          </a:xfrm>
        </p:spPr>
        <p:txBody>
          <a:bodyPr vert="horz" lIns="91440" tIns="45720" rIns="91440" bIns="45720" rtlCol="0" anchor="ctr">
            <a:noAutofit/>
          </a:bodyPr>
          <a:lstStyle>
            <a:lvl1pPr>
              <a:defRPr lang="en-US" sz="3600" dirty="0">
                <a:solidFill>
                  <a:schemeClr val="bg2"/>
                </a:solidFill>
              </a:defRPr>
            </a:lvl1pPr>
          </a:lstStyle>
          <a:p>
            <a:pPr marL="0" lvl="0" algn="l"/>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11/10/2014</a:t>
            </a:r>
            <a:endParaRPr lang="en-US" dirty="0"/>
          </a:p>
        </p:txBody>
      </p:sp>
      <p:sp>
        <p:nvSpPr>
          <p:cNvPr id="6" name="Footer Placeholder 5"/>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7" name="Slide Number Placeholder 6"/>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6019800" cy="1066800"/>
          </a:xfrm>
        </p:spPr>
        <p:txBody>
          <a:bodyPr/>
          <a:lstStyle>
            <a:lvl1pPr>
              <a:defRPr>
                <a:solidFill>
                  <a:schemeClr val="bg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11/10/2014</a:t>
            </a:r>
            <a:endParaRPr lang="en-US" dirty="0"/>
          </a:p>
        </p:txBody>
      </p:sp>
      <p:sp>
        <p:nvSpPr>
          <p:cNvPr id="8" name="Footer Placeholder 7"/>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9" name="Slide Number Placeholder 8"/>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6096000" cy="1066800"/>
          </a:xfrm>
        </p:spPr>
        <p:txBody>
          <a:bodyPr/>
          <a:lstStyle>
            <a:lvl1pPr>
              <a:defRPr>
                <a:solidFill>
                  <a:schemeClr val="bg2"/>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11/10/2014</a:t>
            </a:r>
            <a:endParaRPr lang="en-US" dirty="0"/>
          </a:p>
        </p:txBody>
      </p:sp>
      <p:sp>
        <p:nvSpPr>
          <p:cNvPr id="4" name="Footer Placeholder 3"/>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5" name="Slide Number Placeholder 4"/>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11/10/2014</a:t>
            </a:r>
            <a:endParaRPr lang="en-US" dirty="0"/>
          </a:p>
        </p:txBody>
      </p:sp>
      <p:sp>
        <p:nvSpPr>
          <p:cNvPr id="3" name="Footer Placeholder 2"/>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4" name="Slide Number Placeholder 3"/>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11/10/2014</a:t>
            </a:r>
            <a:endParaRPr lang="en-US" dirty="0"/>
          </a:p>
        </p:txBody>
      </p:sp>
      <p:sp>
        <p:nvSpPr>
          <p:cNvPr id="6" name="Footer Placeholder 5"/>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7" name="Slide Number Placeholder 6"/>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11/10/2014</a:t>
            </a:r>
            <a:endParaRPr lang="en-US" dirty="0"/>
          </a:p>
        </p:txBody>
      </p:sp>
      <p:sp>
        <p:nvSpPr>
          <p:cNvPr id="6" name="Footer Placeholder 5"/>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7" name="Slide Number Placeholder 6"/>
          <p:cNvSpPr>
            <a:spLocks noGrp="1"/>
          </p:cNvSpPr>
          <p:nvPr>
            <p:ph type="sldNum" sz="quarter" idx="12"/>
          </p:nvPr>
        </p:nvSpPr>
        <p:spPr/>
        <p:txBody>
          <a:bodyPr/>
          <a:lstStyle/>
          <a:p>
            <a:fld id="{5C8A43A0-03D1-4476-858C-58C039DB4B6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91000">
              <a:schemeClr val="bg2">
                <a:shade val="30000"/>
                <a:satMod val="20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11/10/2014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United States Department of Agriculture Office of Human Resources Management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A43A0-03D1-4476-858C-58C039DB4B62}" type="slidenum">
              <a:rPr lang="en-US" smtClean="0"/>
              <a:pPr/>
              <a:t>‹#›</a:t>
            </a:fld>
            <a:endParaRPr lang="en-US" dirty="0"/>
          </a:p>
        </p:txBody>
      </p:sp>
      <p:pic>
        <p:nvPicPr>
          <p:cNvPr id="7" name="Picture 2"/>
          <p:cNvPicPr>
            <a:picLocks noChangeAspect="1" noChangeArrowheads="1"/>
          </p:cNvPicPr>
          <p:nvPr userDrawn="1"/>
        </p:nvPicPr>
        <p:blipFill>
          <a:blip r:embed="rId13" cstate="print"/>
          <a:srcRect/>
          <a:stretch>
            <a:fillRect/>
          </a:stretch>
        </p:blipFill>
        <p:spPr bwMode="auto">
          <a:xfrm>
            <a:off x="0" y="0"/>
            <a:ext cx="9144000" cy="1076325"/>
          </a:xfrm>
          <a:prstGeom prst="rect">
            <a:avLst/>
          </a:prstGeom>
          <a:noFill/>
          <a:ln w="9525">
            <a:noFill/>
            <a:miter lim="800000"/>
            <a:headEnd/>
            <a:tailEnd/>
          </a:ln>
        </p:spPr>
      </p:pic>
      <p:pic>
        <p:nvPicPr>
          <p:cNvPr id="9" name="Content Placeholder 3"/>
          <p:cNvPicPr>
            <a:picLocks noChangeAspect="1"/>
          </p:cNvPicPr>
          <p:nvPr userDrawn="1"/>
        </p:nvPicPr>
        <p:blipFill rotWithShape="1">
          <a:blip r:embed="rId14" cstate="print">
            <a:extLst>
              <a:ext uri="{28A0092B-C50C-407E-A947-70E740481C1C}">
                <a14:useLocalDpi xmlns:a14="http://schemas.microsoft.com/office/drawing/2010/main" val="0"/>
              </a:ext>
            </a:extLst>
          </a:blip>
          <a:srcRect l="-1" r="756"/>
          <a:stretch/>
        </p:blipFill>
        <p:spPr>
          <a:xfrm>
            <a:off x="7772400" y="0"/>
            <a:ext cx="1371600" cy="1066800"/>
          </a:xfrm>
          <a:prstGeom prst="rect">
            <a:avLst/>
          </a:prstGeom>
          <a:ln>
            <a:noFill/>
          </a:ln>
          <a:effectLst>
            <a:outerShdw blurRad="190500" algn="tl" rotWithShape="0">
              <a:srgbClr val="000000">
                <a:alpha val="70000"/>
              </a:srgbClr>
            </a:outerShdw>
          </a:effectLst>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5257800"/>
            <a:ext cx="9144000" cy="1015663"/>
          </a:xfrm>
          <a:prstGeom prst="rect">
            <a:avLst/>
          </a:prstGeom>
          <a:noFill/>
        </p:spPr>
        <p:txBody>
          <a:bodyPr wrap="square" rtlCol="0">
            <a:spAutoFit/>
          </a:bodyPr>
          <a:lstStyle/>
          <a:p>
            <a:pPr algn="ctr"/>
            <a:r>
              <a:rPr lang="en-US" sz="2000" dirty="0" smtClean="0"/>
              <a:t>Presented by</a:t>
            </a:r>
          </a:p>
          <a:p>
            <a:pPr algn="ctr"/>
            <a:r>
              <a:rPr lang="en-US" sz="2000" dirty="0" smtClean="0"/>
              <a:t>Dr. Zina B. Sutch</a:t>
            </a:r>
          </a:p>
          <a:p>
            <a:pPr algn="ctr"/>
            <a:r>
              <a:rPr lang="en-US" sz="2000" dirty="0" smtClean="0"/>
              <a:t>Director, Diversity, Recruitment, </a:t>
            </a:r>
            <a:r>
              <a:rPr lang="en-US" sz="2000" smtClean="0"/>
              <a:t>and Work </a:t>
            </a:r>
            <a:r>
              <a:rPr lang="en-US" sz="2000" dirty="0" smtClean="0"/>
              <a:t>Life,  USDA</a:t>
            </a:r>
            <a:endParaRPr lang="en-US" sz="2000" dirty="0"/>
          </a:p>
        </p:txBody>
      </p:sp>
      <p:sp>
        <p:nvSpPr>
          <p:cNvPr id="10" name="Title 9"/>
          <p:cNvSpPr>
            <a:spLocks noGrp="1"/>
          </p:cNvSpPr>
          <p:nvPr>
            <p:ph type="ctrTitle"/>
          </p:nvPr>
        </p:nvSpPr>
        <p:spPr>
          <a:xfrm>
            <a:off x="0" y="1219200"/>
            <a:ext cx="9144000" cy="3124200"/>
          </a:xfrm>
        </p:spPr>
        <p:txBody>
          <a:bodyPr lIns="457200" rIns="457200">
            <a:noAutofit/>
          </a:bodyPr>
          <a:lstStyle/>
          <a:p>
            <a:r>
              <a:rPr lang="en-US" sz="5400" dirty="0" smtClean="0">
                <a:ln w="18415" cmpd="sng">
                  <a:solidFill>
                    <a:schemeClr val="tx1">
                      <a:lumMod val="95000"/>
                    </a:schemeClr>
                  </a:solidFill>
                  <a:prstDash val="solid"/>
                </a:ln>
                <a:latin typeface="Calibri" panose="020F0502020204030204" pitchFamily="34" charset="0"/>
              </a:rPr>
              <a:t>Diversity Recruitment and Understanding Your Data</a:t>
            </a:r>
            <a:br>
              <a:rPr lang="en-US" sz="5400" dirty="0" smtClean="0">
                <a:ln w="18415" cmpd="sng">
                  <a:solidFill>
                    <a:schemeClr val="tx1">
                      <a:lumMod val="95000"/>
                    </a:schemeClr>
                  </a:solidFill>
                  <a:prstDash val="solid"/>
                </a:ln>
                <a:latin typeface="Calibri" panose="020F0502020204030204" pitchFamily="34" charset="0"/>
              </a:rPr>
            </a:br>
            <a:endParaRPr lang="en-US" sz="5400" dirty="0"/>
          </a:p>
        </p:txBody>
      </p:sp>
      <p:sp>
        <p:nvSpPr>
          <p:cNvPr id="11" name="Subtitle 10"/>
          <p:cNvSpPr>
            <a:spLocks noGrp="1"/>
          </p:cNvSpPr>
          <p:nvPr>
            <p:ph type="subTitle" idx="1"/>
          </p:nvPr>
        </p:nvSpPr>
        <p:spPr>
          <a:xfrm>
            <a:off x="1371600" y="3810000"/>
            <a:ext cx="6400800" cy="1143000"/>
          </a:xfrm>
        </p:spPr>
        <p:txBody>
          <a:bodyPr>
            <a:normAutofit fontScale="92500" lnSpcReduction="10000"/>
          </a:bodyPr>
          <a:lstStyle/>
          <a:p>
            <a:r>
              <a:rPr lang="en-US" sz="4000" dirty="0" smtClean="0">
                <a:ln w="18415" cmpd="sng">
                  <a:solidFill>
                    <a:schemeClr val="tx1">
                      <a:lumMod val="95000"/>
                    </a:schemeClr>
                  </a:solidFill>
                  <a:prstDash val="solid"/>
                </a:ln>
                <a:latin typeface="Calibri" panose="020F0502020204030204" pitchFamily="34" charset="0"/>
              </a:rPr>
              <a:t>Using Data for Cultural Transformation</a:t>
            </a:r>
            <a:endParaRPr lang="en-US" sz="4000" dirty="0"/>
          </a:p>
        </p:txBody>
      </p:sp>
      <p:sp>
        <p:nvSpPr>
          <p:cNvPr id="3" name="Footer Placeholder 2"/>
          <p:cNvSpPr>
            <a:spLocks noGrp="1"/>
          </p:cNvSpPr>
          <p:nvPr>
            <p:ph type="ftr" sz="quarter" idx="11"/>
          </p:nvPr>
        </p:nvSpPr>
        <p:spPr>
          <a:xfrm>
            <a:off x="0" y="6356350"/>
            <a:ext cx="9144000" cy="365125"/>
          </a:xfrm>
        </p:spPr>
        <p:txBody>
          <a:bodyPr/>
          <a:lstStyle/>
          <a:p>
            <a:r>
              <a:rPr lang="en-US" dirty="0" smtClean="0"/>
              <a:t>United States Department of Agriculture Office of Human Resources Management</a:t>
            </a:r>
            <a:endParaRPr lang="en-US" dirty="0"/>
          </a:p>
        </p:txBody>
      </p:sp>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5C8A43A0-03D1-4476-858C-58C039DB4B62}"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fontScale="92500" lnSpcReduction="20000"/>
          </a:bodyPr>
          <a:lstStyle/>
          <a:p>
            <a:pPr marL="0" indent="0">
              <a:buNone/>
            </a:pPr>
            <a:r>
              <a:rPr lang="en-US" b="1" u="sng" dirty="0" smtClean="0"/>
              <a:t>Highlights of Results</a:t>
            </a:r>
            <a:r>
              <a:rPr lang="en-US" dirty="0" smtClean="0"/>
              <a:t>:</a:t>
            </a:r>
          </a:p>
          <a:p>
            <a:r>
              <a:rPr lang="en-US" dirty="0" smtClean="0"/>
              <a:t>Percentage of minorities in the SES from 2009 to present is up by 93% with 36.7% of SES being a minority, the most diverse in the Federal government</a:t>
            </a:r>
          </a:p>
          <a:p>
            <a:r>
              <a:rPr lang="en-US" dirty="0" smtClean="0"/>
              <a:t>Percent of women in the SES is up by 41% for this time frame with 38.8% of SES being female</a:t>
            </a:r>
          </a:p>
          <a:p>
            <a:r>
              <a:rPr lang="en-US" dirty="0" smtClean="0"/>
              <a:t>SES Candidate Development Program is 39.6% minorities, ensuring a diverse and talented pipeline of individuals prepared for leadership positions</a:t>
            </a:r>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10</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marL="0" indent="0">
              <a:buNone/>
            </a:pPr>
            <a:r>
              <a:rPr lang="en-US" b="1" u="sng" dirty="0" smtClean="0"/>
              <a:t>Highlights of Results</a:t>
            </a:r>
            <a:r>
              <a:rPr lang="en-US" dirty="0" smtClean="0"/>
              <a:t>:</a:t>
            </a:r>
          </a:p>
          <a:p>
            <a:r>
              <a:rPr lang="en-US" dirty="0" smtClean="0"/>
              <a:t>Improved the diversity of USDA’s workforce so that we more closely reflect the America we serve where 27.22% of our employees are minorities</a:t>
            </a:r>
          </a:p>
          <a:p>
            <a:r>
              <a:rPr lang="en-US" dirty="0" smtClean="0"/>
              <a:t>Exceeded the Civilian Labor Force in six out of ten diversity demographic categories, and making progress in the other 4</a:t>
            </a:r>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11</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lnSpcReduction="10000"/>
          </a:bodyPr>
          <a:lstStyle/>
          <a:p>
            <a:pPr marL="0" indent="0">
              <a:buNone/>
            </a:pPr>
            <a:r>
              <a:rPr lang="en-US" b="1" u="sng" dirty="0" smtClean="0"/>
              <a:t>Highlights of Results</a:t>
            </a:r>
            <a:r>
              <a:rPr lang="en-US" dirty="0" smtClean="0"/>
              <a:t>:</a:t>
            </a:r>
          </a:p>
          <a:p>
            <a:r>
              <a:rPr lang="en-US" dirty="0"/>
              <a:t>C</a:t>
            </a:r>
            <a:r>
              <a:rPr lang="en-US" dirty="0" smtClean="0"/>
              <a:t>ompared to 2011, Hispanic employment has increased by 35%; Asian Americans have increased by 34%, African Americans have increased by 31%, and 2 or more races have increase by 87%</a:t>
            </a:r>
          </a:p>
          <a:p>
            <a:r>
              <a:rPr lang="en-US" dirty="0" smtClean="0"/>
              <a:t>The Secretary incorporated gender identity and gender expression in the Department’s non-discrimination policy statement</a:t>
            </a:r>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12</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extLst>
      <p:ext uri="{BB962C8B-B14F-4D97-AF65-F5344CB8AC3E}">
        <p14:creationId xmlns:p14="http://schemas.microsoft.com/office/powerpoint/2010/main" val="843498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a:bodyPr>
          <a:lstStyle/>
          <a:p>
            <a:pPr marL="0" indent="0">
              <a:buNone/>
            </a:pPr>
            <a:r>
              <a:rPr lang="en-US" b="1" u="sng" dirty="0" smtClean="0"/>
              <a:t>Highlights of Results</a:t>
            </a:r>
            <a:r>
              <a:rPr lang="en-US" dirty="0" smtClean="0"/>
              <a:t>:</a:t>
            </a:r>
          </a:p>
          <a:p>
            <a:r>
              <a:rPr lang="en-US" dirty="0" smtClean="0"/>
              <a:t>Improved Veteran hiring from only 5% in 2010 to 12% by the end of FY 2015</a:t>
            </a:r>
          </a:p>
          <a:p>
            <a:r>
              <a:rPr lang="en-US" dirty="0" smtClean="0"/>
              <a:t>Approximately 30% of all our permanent new hires have been Veterans</a:t>
            </a:r>
          </a:p>
          <a:p>
            <a:r>
              <a:rPr lang="en-US" dirty="0" smtClean="0"/>
              <a:t>Results are presented to National Labor Forum regularly -- union has members on Diversity &amp; Transformation Council   </a:t>
            </a:r>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13</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lnSpcReduction="10000"/>
          </a:bodyPr>
          <a:lstStyle/>
          <a:p>
            <a:pPr marL="0" indent="0">
              <a:buNone/>
            </a:pPr>
            <a:r>
              <a:rPr lang="en-US" b="1" u="sng" dirty="0" smtClean="0"/>
              <a:t>Highlights of Results</a:t>
            </a:r>
            <a:r>
              <a:rPr lang="en-US" dirty="0" smtClean="0"/>
              <a:t>:</a:t>
            </a:r>
          </a:p>
          <a:p>
            <a:r>
              <a:rPr lang="en-US" dirty="0" smtClean="0"/>
              <a:t>For student hiring, exceeded </a:t>
            </a:r>
            <a:r>
              <a:rPr lang="en-US" dirty="0"/>
              <a:t>the </a:t>
            </a:r>
            <a:r>
              <a:rPr lang="en-US" dirty="0" smtClean="0"/>
              <a:t>USDA FY-2014 baseline - met </a:t>
            </a:r>
            <a:r>
              <a:rPr lang="en-US" dirty="0"/>
              <a:t>or exceeded the Civilian Labor Force in 9</a:t>
            </a:r>
            <a:r>
              <a:rPr lang="en-US" dirty="0" smtClean="0"/>
              <a:t> out of 10  diversity demographic categories</a:t>
            </a:r>
          </a:p>
          <a:p>
            <a:r>
              <a:rPr lang="en-US" dirty="0" smtClean="0"/>
              <a:t>Increased minority students hired from 19.77% in 2011 to 38.5% </a:t>
            </a:r>
          </a:p>
          <a:p>
            <a:r>
              <a:rPr lang="en-US" dirty="0" smtClean="0"/>
              <a:t>Increased Veteran students from 6% in 2010 to 22% </a:t>
            </a:r>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14</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marL="0" indent="0">
              <a:buNone/>
            </a:pPr>
            <a:r>
              <a:rPr lang="en-US" b="1" u="sng" dirty="0" smtClean="0"/>
              <a:t>Highlights of Results</a:t>
            </a:r>
            <a:r>
              <a:rPr lang="en-US" dirty="0" smtClean="0"/>
              <a:t>:</a:t>
            </a:r>
          </a:p>
          <a:p>
            <a:r>
              <a:rPr lang="en-US" dirty="0" smtClean="0"/>
              <a:t>USDA has been recognized by employee organizations and affinity groups with numerous awards for supporting diversity and inclusion</a:t>
            </a:r>
          </a:p>
          <a:p>
            <a:r>
              <a:rPr lang="en-US" dirty="0" smtClean="0"/>
              <a:t>USDA improved from 5 to 3 out of 37 large agencies in Support for Diversity in the 2015 Best Places to Work Rankings</a:t>
            </a:r>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15</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marL="0" indent="0">
              <a:buNone/>
            </a:pPr>
            <a:r>
              <a:rPr lang="en-US" b="1" u="sng" dirty="0" smtClean="0"/>
              <a:t>Highlights of Results</a:t>
            </a:r>
            <a:r>
              <a:rPr lang="en-US" dirty="0" smtClean="0"/>
              <a:t>:</a:t>
            </a:r>
          </a:p>
          <a:p>
            <a:r>
              <a:rPr lang="en-US" dirty="0" smtClean="0"/>
              <a:t>USDA improved in overall Best Places to Work rankings:</a:t>
            </a:r>
          </a:p>
          <a:p>
            <a:pPr lvl="1"/>
            <a:r>
              <a:rPr lang="en-US" dirty="0" smtClean="0"/>
              <a:t>2013: 16 out of 19 Large Agencies</a:t>
            </a:r>
          </a:p>
          <a:p>
            <a:pPr lvl="1"/>
            <a:r>
              <a:rPr lang="en-US" dirty="0" smtClean="0"/>
              <a:t>2014: 13 out of 19 Large Agencies</a:t>
            </a:r>
          </a:p>
          <a:p>
            <a:pPr lvl="1"/>
            <a:r>
              <a:rPr lang="en-US" dirty="0" smtClean="0"/>
              <a:t>2015: 11 out of 19 Large Agencies</a:t>
            </a:r>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16</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extLst>
      <p:ext uri="{BB962C8B-B14F-4D97-AF65-F5344CB8AC3E}">
        <p14:creationId xmlns:p14="http://schemas.microsoft.com/office/powerpoint/2010/main" val="3497340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fontScale="92500"/>
          </a:bodyPr>
          <a:lstStyle/>
          <a:p>
            <a:pPr marL="0" indent="0">
              <a:buNone/>
              <a:tabLst>
                <a:tab pos="344488" algn="l"/>
              </a:tabLst>
            </a:pPr>
            <a:r>
              <a:rPr lang="en-US" b="1" u="sng" dirty="0" smtClean="0"/>
              <a:t>Recommendation</a:t>
            </a:r>
            <a:r>
              <a:rPr lang="en-US" dirty="0" smtClean="0"/>
              <a:t>:  Incorporating goals and metrics on hiring, diversity and inclusion into your planning efforts will provide you the opportunity to:</a:t>
            </a:r>
          </a:p>
          <a:p>
            <a:r>
              <a:rPr lang="en-US" dirty="0" smtClean="0"/>
              <a:t>Institutionalize goals and measurements into workforce and succession related planning;</a:t>
            </a:r>
          </a:p>
          <a:p>
            <a:r>
              <a:rPr lang="en-US" dirty="0" smtClean="0"/>
              <a:t>Track, monitor, and hold yourself and your team  accountable for mission improvements; and</a:t>
            </a:r>
          </a:p>
          <a:p>
            <a:r>
              <a:rPr lang="en-US" dirty="0" smtClean="0"/>
              <a:t>Analyze progress to make future decisions</a:t>
            </a:r>
          </a:p>
          <a:p>
            <a:pPr lvl="1"/>
            <a:endParaRPr lang="en-US" dirty="0"/>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5C8A43A0-03D1-4476-858C-58C039DB4B62}" type="slidenum">
              <a:rPr lang="en-US" smtClean="0"/>
              <a:pPr/>
              <a:t>17</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smtClean="0"/>
          </a:p>
          <a:p>
            <a:pPr marL="0" indent="0" algn="ctr">
              <a:buNone/>
            </a:pPr>
            <a:r>
              <a:rPr lang="en-US" dirty="0" smtClean="0"/>
              <a:t>Thank You!</a:t>
            </a:r>
          </a:p>
          <a:p>
            <a:pPr marL="0" indent="0" algn="ctr">
              <a:buNone/>
            </a:pPr>
            <a:endParaRPr lang="en-US" dirty="0"/>
          </a:p>
        </p:txBody>
      </p:sp>
      <p:sp>
        <p:nvSpPr>
          <p:cNvPr id="3" name="Title 2"/>
          <p:cNvSpPr>
            <a:spLocks noGrp="1"/>
          </p:cNvSpPr>
          <p:nvPr>
            <p:ph type="title"/>
          </p:nvPr>
        </p:nvSpPr>
        <p:spPr/>
        <p:txBody>
          <a:bodyPr/>
          <a:lstStyle/>
          <a:p>
            <a:r>
              <a:rPr lang="en-US" dirty="0" smtClean="0"/>
              <a:t>Contact Information</a:t>
            </a:r>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5C8A43A0-03D1-4476-858C-58C039DB4B62}" type="slidenum">
              <a:rPr lang="en-US" smtClean="0"/>
              <a:pPr/>
              <a:t>18</a:t>
            </a:fld>
            <a:endParaRPr lang="en-US" dirty="0"/>
          </a:p>
        </p:txBody>
      </p:sp>
      <p:sp>
        <p:nvSpPr>
          <p:cNvPr id="6" name="Footer Placeholder 5"/>
          <p:cNvSpPr>
            <a:spLocks noGrp="1"/>
          </p:cNvSpPr>
          <p:nvPr>
            <p:ph type="ftr" sz="quarter" idx="12"/>
          </p:nvPr>
        </p:nvSpPr>
        <p:spPr/>
        <p:txBody>
          <a:bodyPr/>
          <a:lstStyle/>
          <a:p>
            <a:r>
              <a:rPr lang="en-US" smtClean="0"/>
              <a:t>United States Department of Agriculture Office of Human Resources Management</a:t>
            </a:r>
            <a:endParaRPr lang="en-US" dirty="0"/>
          </a:p>
        </p:txBody>
      </p:sp>
    </p:spTree>
    <p:extLst>
      <p:ext uri="{BB962C8B-B14F-4D97-AF65-F5344CB8AC3E}">
        <p14:creationId xmlns:p14="http://schemas.microsoft.com/office/powerpoint/2010/main" val="288652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25963"/>
          </a:xfrm>
        </p:spPr>
        <p:txBody>
          <a:bodyPr>
            <a:normAutofit/>
          </a:bodyPr>
          <a:lstStyle/>
          <a:p>
            <a:r>
              <a:rPr lang="en-US" dirty="0" smtClean="0"/>
              <a:t>Under the leadership of Secretary Vilsack, USDA has implemented the Cultural Transformation initiative to drive workplace improvements and improve mission delivery for USDA’s seven Mission Areas, 17 Agencies, and multiple Staff Offices</a:t>
            </a:r>
          </a:p>
        </p:txBody>
      </p:sp>
      <p:sp>
        <p:nvSpPr>
          <p:cNvPr id="24" name="Title 23"/>
          <p:cNvSpPr>
            <a:spLocks noGrp="1"/>
          </p:cNvSpPr>
          <p:nvPr>
            <p:ph type="title"/>
          </p:nvPr>
        </p:nvSpPr>
        <p:spPr/>
        <p:txBody>
          <a:bodyPr>
            <a:normAutofit/>
          </a:bodyPr>
          <a:lstStyle/>
          <a:p>
            <a:r>
              <a:rPr lang="en-US" sz="3200" dirty="0" smtClean="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2</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lnSpcReduction="10000"/>
          </a:bodyPr>
          <a:lstStyle/>
          <a:p>
            <a:r>
              <a:rPr lang="en-US" dirty="0" smtClean="0"/>
              <a:t>The goal of USDA’s Cultural Transformation is to ensure that every customer and employee is treated with dignity and respect, and given the opportunity to succeed</a:t>
            </a:r>
          </a:p>
          <a:p>
            <a:r>
              <a:rPr lang="en-US" dirty="0" smtClean="0"/>
              <a:t>Cultural Transformation encompasses workplace improvements including hiring, diversity and inclusion with a business case for becoming a model workplace with a high performing workforce</a:t>
            </a:r>
          </a:p>
        </p:txBody>
      </p:sp>
      <p:sp>
        <p:nvSpPr>
          <p:cNvPr id="17" name="Title 16"/>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3</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fontScale="92500" lnSpcReduction="10000"/>
          </a:bodyPr>
          <a:lstStyle/>
          <a:p>
            <a:r>
              <a:rPr lang="en-US" dirty="0" smtClean="0"/>
              <a:t>USDA established a Diversity/Transformation Council of senior leaders that meets monthly to set goals, share best practices and track progress toward workplace improvements</a:t>
            </a:r>
          </a:p>
          <a:p>
            <a:r>
              <a:rPr lang="en-US" dirty="0" smtClean="0"/>
              <a:t>Our </a:t>
            </a:r>
            <a:r>
              <a:rPr lang="en-US" dirty="0"/>
              <a:t>Cultural Transformation Action Plan is established annually and adjusted periodically as </a:t>
            </a:r>
            <a:r>
              <a:rPr lang="en-US" dirty="0" smtClean="0"/>
              <a:t>needed</a:t>
            </a:r>
            <a:endParaRPr lang="en-US" dirty="0"/>
          </a:p>
          <a:p>
            <a:r>
              <a:rPr lang="en-US" dirty="0" smtClean="0"/>
              <a:t>Mission </a:t>
            </a:r>
            <a:r>
              <a:rPr lang="en-US" dirty="0"/>
              <a:t>Area, Agency, and Staff Office data is collected </a:t>
            </a:r>
            <a:r>
              <a:rPr lang="en-US" dirty="0" smtClean="0"/>
              <a:t>and reported monthly to the Secretary and top level leaders</a:t>
            </a:r>
            <a:endParaRPr lang="en-US" dirty="0"/>
          </a:p>
          <a:p>
            <a:endParaRPr lang="en-US" dirty="0" smtClean="0"/>
          </a:p>
        </p:txBody>
      </p:sp>
      <p:sp>
        <p:nvSpPr>
          <p:cNvPr id="17" name="Title 16"/>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4</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extLst>
      <p:ext uri="{BB962C8B-B14F-4D97-AF65-F5344CB8AC3E}">
        <p14:creationId xmlns:p14="http://schemas.microsoft.com/office/powerpoint/2010/main" val="1094993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a:bodyPr>
          <a:lstStyle/>
          <a:p>
            <a:r>
              <a:rPr lang="en-US" dirty="0"/>
              <a:t>The Cultural Transformation Milestones and Metrics Annual Performance Appraisal reflects annual performance based on documented results over the fiscal </a:t>
            </a:r>
            <a:r>
              <a:rPr lang="en-US" dirty="0" smtClean="0"/>
              <a:t>year</a:t>
            </a:r>
            <a:endParaRPr lang="en-US" dirty="0"/>
          </a:p>
          <a:p>
            <a:r>
              <a:rPr lang="en-US" dirty="0" smtClean="0"/>
              <a:t>Monthly, mid-year, and annual reports </a:t>
            </a:r>
            <a:r>
              <a:rPr lang="en-US" dirty="0"/>
              <a:t>are provided </a:t>
            </a:r>
            <a:r>
              <a:rPr lang="en-US" dirty="0" smtClean="0"/>
              <a:t>for our Secretary, Mission </a:t>
            </a:r>
            <a:r>
              <a:rPr lang="en-US" dirty="0"/>
              <a:t>Areas, Agencies, and Staff </a:t>
            </a:r>
            <a:r>
              <a:rPr lang="en-US" dirty="0" smtClean="0"/>
              <a:t>Offices</a:t>
            </a:r>
            <a:endParaRPr lang="en-US" dirty="0"/>
          </a:p>
          <a:p>
            <a:pPr marL="0" indent="0">
              <a:buNone/>
            </a:pPr>
            <a:endParaRPr lang="en-US" dirty="0"/>
          </a:p>
        </p:txBody>
      </p:sp>
      <p:sp>
        <p:nvSpPr>
          <p:cNvPr id="17" name="Title 16"/>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5</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extLst>
      <p:ext uri="{BB962C8B-B14F-4D97-AF65-F5344CB8AC3E}">
        <p14:creationId xmlns:p14="http://schemas.microsoft.com/office/powerpoint/2010/main" val="2871148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dirty="0" smtClean="0"/>
              <a:t>The Cultural Transformation Milestones and Metrics results have been incorporated into the performance standards of all executives, managers, and supervisors</a:t>
            </a:r>
          </a:p>
          <a:p>
            <a:r>
              <a:rPr lang="en-US" dirty="0" smtClean="0"/>
              <a:t>The results show that:  “What gets measured gets done”</a:t>
            </a:r>
            <a:endParaRPr lang="en-US" dirty="0"/>
          </a:p>
        </p:txBody>
      </p:sp>
      <p:sp>
        <p:nvSpPr>
          <p:cNvPr id="12" name="Title 11"/>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5C8A43A0-03D1-4476-858C-58C039DB4B62}" type="slidenum">
              <a:rPr lang="en-US" smtClean="0"/>
              <a:pPr/>
              <a:t>6</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sz="3200" dirty="0">
                <a:solidFill>
                  <a:schemeClr val="accent1">
                    <a:lumMod val="75000"/>
                  </a:schemeClr>
                </a:solidFill>
              </a:rPr>
              <a:t>Using Data to Improve Hiring, Diversity and Inclusion</a:t>
            </a:r>
            <a:endParaRPr lang="en-US" sz="3200" dirty="0"/>
          </a:p>
        </p:txBody>
      </p:sp>
      <p:sp>
        <p:nvSpPr>
          <p:cNvPr id="11" name="Content Placeholder 10"/>
          <p:cNvSpPr>
            <a:spLocks noGrp="1"/>
          </p:cNvSpPr>
          <p:nvPr>
            <p:ph sz="half" idx="1"/>
          </p:nvPr>
        </p:nvSpPr>
        <p:spPr/>
        <p:txBody>
          <a:bodyPr>
            <a:normAutofit lnSpcReduction="10000"/>
          </a:bodyPr>
          <a:lstStyle/>
          <a:p>
            <a:r>
              <a:rPr lang="en-US" dirty="0" smtClean="0"/>
              <a:t>Diversity Workforce Demographics </a:t>
            </a:r>
          </a:p>
          <a:p>
            <a:r>
              <a:rPr lang="en-US" dirty="0" smtClean="0"/>
              <a:t>SES Diversity Demographics</a:t>
            </a:r>
          </a:p>
          <a:p>
            <a:r>
              <a:rPr lang="en-US" dirty="0" smtClean="0"/>
              <a:t>Student Intern and Pathways Demographics</a:t>
            </a:r>
          </a:p>
          <a:p>
            <a:r>
              <a:rPr lang="en-US" dirty="0" smtClean="0"/>
              <a:t>Disability Hiring </a:t>
            </a:r>
          </a:p>
          <a:p>
            <a:r>
              <a:rPr lang="en-US" dirty="0" smtClean="0"/>
              <a:t>Veteran Hiring </a:t>
            </a:r>
          </a:p>
          <a:p>
            <a:r>
              <a:rPr lang="en-US" dirty="0" smtClean="0"/>
              <a:t>Training on hiring, diversity and inclusion</a:t>
            </a:r>
          </a:p>
        </p:txBody>
      </p:sp>
      <p:sp>
        <p:nvSpPr>
          <p:cNvPr id="2" name="Date Placeholder 1"/>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United States Department of Agriculture Office of Human Resources Management</a:t>
            </a:r>
            <a:endParaRPr lang="en-US" dirty="0"/>
          </a:p>
        </p:txBody>
      </p:sp>
      <p:sp>
        <p:nvSpPr>
          <p:cNvPr id="9" name="Slide Number Placeholder 8"/>
          <p:cNvSpPr>
            <a:spLocks noGrp="1"/>
          </p:cNvSpPr>
          <p:nvPr>
            <p:ph type="sldNum" sz="quarter" idx="12"/>
          </p:nvPr>
        </p:nvSpPr>
        <p:spPr/>
        <p:txBody>
          <a:bodyPr/>
          <a:lstStyle/>
          <a:p>
            <a:fld id="{5C8A43A0-03D1-4476-858C-58C039DB4B62}" type="slidenum">
              <a:rPr lang="en-US" smtClean="0"/>
              <a:pPr/>
              <a:t>7</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295400"/>
            <a:ext cx="3810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lnSpcReduction="10000"/>
          </a:bodyPr>
          <a:lstStyle/>
          <a:p>
            <a:pPr marL="0" indent="0">
              <a:buNone/>
            </a:pPr>
            <a:r>
              <a:rPr lang="en-US" dirty="0" smtClean="0"/>
              <a:t>To support our efforts, we have taken the following steps:</a:t>
            </a:r>
          </a:p>
          <a:p>
            <a:r>
              <a:rPr lang="en-US" dirty="0" smtClean="0"/>
              <a:t>Issued guidance to HR professionals and hiring managers on the effective use of hiring flexibilities</a:t>
            </a:r>
          </a:p>
          <a:p>
            <a:r>
              <a:rPr lang="en-US" dirty="0" smtClean="0"/>
              <a:t>Established partnerships with employee organizations and affinity groups</a:t>
            </a:r>
          </a:p>
          <a:p>
            <a:r>
              <a:rPr lang="en-US" dirty="0" smtClean="0"/>
              <a:t>Developed a strategic plan – the USDA Diversity and Inclusion Roadmap</a:t>
            </a:r>
          </a:p>
        </p:txBody>
      </p:sp>
      <p:sp>
        <p:nvSpPr>
          <p:cNvPr id="6" name="Title 5"/>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5C8A43A0-03D1-4476-858C-58C039DB4B62}" type="slidenum">
              <a:rPr lang="en-US" smtClean="0"/>
              <a:pPr/>
              <a:t>8</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lnSpcReduction="10000"/>
          </a:bodyPr>
          <a:lstStyle/>
          <a:p>
            <a:pPr marL="0" indent="0">
              <a:buNone/>
            </a:pPr>
            <a:r>
              <a:rPr lang="en-US" dirty="0" smtClean="0"/>
              <a:t>To support our efforts, we have taken the following steps:</a:t>
            </a:r>
          </a:p>
          <a:p>
            <a:r>
              <a:rPr lang="en-US" dirty="0" smtClean="0"/>
              <a:t>Required training on hiring reform and diversity inclusion for HR professionals, hiring managers, new supervisors, and all employees</a:t>
            </a:r>
          </a:p>
          <a:p>
            <a:r>
              <a:rPr lang="en-US" dirty="0" smtClean="0"/>
              <a:t>Compared our monthly progress with hiring to the Civilian Labor Force </a:t>
            </a:r>
          </a:p>
          <a:p>
            <a:r>
              <a:rPr lang="en-US" dirty="0" smtClean="0"/>
              <a:t>Shared our successes in the monthly all-USDA employee newsletter, </a:t>
            </a:r>
            <a:r>
              <a:rPr lang="en-US" i="1" dirty="0" err="1" smtClean="0"/>
              <a:t>MyUSDA</a:t>
            </a:r>
            <a:endParaRPr lang="en-US" i="1" dirty="0" smtClean="0"/>
          </a:p>
        </p:txBody>
      </p:sp>
      <p:sp>
        <p:nvSpPr>
          <p:cNvPr id="6" name="Title 5"/>
          <p:cNvSpPr>
            <a:spLocks noGrp="1"/>
          </p:cNvSpPr>
          <p:nvPr>
            <p:ph type="title"/>
          </p:nvPr>
        </p:nvSpPr>
        <p:spPr/>
        <p:txBody>
          <a:bodyPr>
            <a:normAutofit/>
          </a:bodyPr>
          <a:lstStyle/>
          <a:p>
            <a:r>
              <a:rPr lang="en-US" sz="3200" dirty="0">
                <a:solidFill>
                  <a:schemeClr val="accent1">
                    <a:lumMod val="75000"/>
                  </a:schemeClr>
                </a:solidFill>
              </a:rPr>
              <a:t>Using Data to Improve Hiring, Diversity and Inclusion</a:t>
            </a:r>
            <a:endParaRPr lang="en-US" sz="3200" dirty="0"/>
          </a:p>
        </p:txBody>
      </p:sp>
      <p:sp>
        <p:nvSpPr>
          <p:cNvPr id="2" name="Date Placeholder 1"/>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5C8A43A0-03D1-4476-858C-58C039DB4B62}" type="slidenum">
              <a:rPr lang="en-US" smtClean="0"/>
              <a:pPr/>
              <a:t>9</a:t>
            </a:fld>
            <a:endParaRPr lang="en-US" dirty="0"/>
          </a:p>
        </p:txBody>
      </p:sp>
      <p:sp>
        <p:nvSpPr>
          <p:cNvPr id="5" name="Footer Placeholder 4"/>
          <p:cNvSpPr>
            <a:spLocks noGrp="1"/>
          </p:cNvSpPr>
          <p:nvPr>
            <p:ph type="ftr" sz="quarter" idx="12"/>
          </p:nvPr>
        </p:nvSpPr>
        <p:spPr/>
        <p:txBody>
          <a:bodyPr/>
          <a:lstStyle/>
          <a:p>
            <a:r>
              <a:rPr lang="en-US" dirty="0" smtClean="0"/>
              <a:t>United States Department of Agriculture Office of Human Resources Management</a:t>
            </a:r>
            <a:endParaRPr lang="en-US" dirty="0"/>
          </a:p>
        </p:txBody>
      </p:sp>
    </p:spTree>
    <p:extLst>
      <p:ext uri="{BB962C8B-B14F-4D97-AF65-F5344CB8AC3E}">
        <p14:creationId xmlns:p14="http://schemas.microsoft.com/office/powerpoint/2010/main" val="540264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1077</TotalTime>
  <Words>1143</Words>
  <Application>Microsoft Office PowerPoint</Application>
  <PresentationFormat>On-screen Show (4:3)</PresentationFormat>
  <Paragraphs>116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Diversity Recruitment and Understanding Your Data </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Using Data to Improve Hiring, Diversity and Inclusion</vt:lpstr>
      <vt:lpstr>Contact Information</vt:lpstr>
    </vt:vector>
  </TitlesOfParts>
  <Company>OCIO-WCTS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Driving Cultural Change</dc:title>
  <dc:creator>USDA</dc:creator>
  <cp:lastModifiedBy>Twells</cp:lastModifiedBy>
  <cp:revision>142</cp:revision>
  <cp:lastPrinted>2015-07-23T15:42:42Z</cp:lastPrinted>
  <dcterms:created xsi:type="dcterms:W3CDTF">2012-09-14T18:12:57Z</dcterms:created>
  <dcterms:modified xsi:type="dcterms:W3CDTF">2016-03-07T22:45:23Z</dcterms:modified>
</cp:coreProperties>
</file>