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2" r:id="rId2"/>
    <p:sldMasterId id="2147483675" r:id="rId3"/>
  </p:sldMasterIdLst>
  <p:notesMasterIdLst>
    <p:notesMasterId r:id="rId16"/>
  </p:notesMasterIdLst>
  <p:sldIdLst>
    <p:sldId id="261" r:id="rId4"/>
    <p:sldId id="262" r:id="rId5"/>
    <p:sldId id="27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29024B-9541-4FDC-B8AF-A5CB585C783E}">
          <p14:sldIdLst>
            <p14:sldId id="261"/>
            <p14:sldId id="262"/>
            <p14:sldId id="272"/>
            <p14:sldId id="264"/>
            <p14:sldId id="265"/>
            <p14:sldId id="266"/>
            <p14:sldId id="267"/>
            <p14:sldId id="268"/>
            <p14:sldId id="269"/>
            <p14:sldId id="270"/>
            <p14:sldId id="273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759"/>
    <a:srgbClr val="215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78733" autoAdjust="0"/>
  </p:normalViewPr>
  <p:slideViewPr>
    <p:cSldViewPr showGuides="1">
      <p:cViewPr>
        <p:scale>
          <a:sx n="46" d="100"/>
          <a:sy n="46" d="100"/>
        </p:scale>
        <p:origin x="-281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27740FB0-00C3-43FF-8FA1-B36CCED5C3C3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861E858E-FC7F-4A5E-A224-2E688F070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9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362199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wrap="none" lIns="91440" rIns="45720" anchor="ctr" anchorCtr="0"/>
          <a:lstStyle>
            <a:lvl1pPr marL="0" algn="l" defTabSz="914400" rtl="0" eaLnBrk="1" latinLnBrk="0" hangingPunct="1">
              <a:buFontTx/>
              <a:buNone/>
              <a:defRPr lang="en-US" sz="1200" kern="12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1/13/2015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8077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2D41BD8-F932-40AA-8DAC-647898DB09A3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2057400"/>
            <a:ext cx="8686800" cy="426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7D641EF-B916-441E-B967-F1C0ECBE98A6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 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Placeholder 2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6629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0"/>
            <a:ext cx="7315200" cy="11890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92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315200" cy="11890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73152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385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3/11/2016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4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Slide,</a:t>
            </a:r>
            <a:br>
              <a:rPr lang="en-US" dirty="0" smtClean="0"/>
            </a:br>
            <a:r>
              <a:rPr lang="en-US" dirty="0" smtClean="0"/>
              <a:t>Two Lines OK if absolutely necessary 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530FA84-3014-452E-90EC-655BA1AFD1F8}" type="datetime1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3/11/2016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8077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2D41BD8-F932-40AA-8DAC-647898DB09A3}" type="datetime1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3/11/2016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59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2057400"/>
            <a:ext cx="8686800" cy="426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7D641EF-B916-441E-B967-F1C0ECBE98A6}" type="datetime1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3/11/2016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1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905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5F56-1721-4C3A-91B6-9E6FF587119A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315200" cy="11890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371600"/>
            <a:ext cx="35814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71600"/>
            <a:ext cx="35814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1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652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C859-C0B0-473C-804A-B76518C5DADE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C478-2780-4271-9151-3AAE812DA2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0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  <a:prstGeom prst="rect">
            <a:avLst/>
          </a:prstGeo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C859-C0B0-473C-804A-B76518C5DADE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C478-2780-4271-9151-3AAE812D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C859-C0B0-473C-804A-B76518C5DADE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C478-2780-4271-9151-3AAE812D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3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Slide,</a:t>
            </a:r>
            <a:br>
              <a:rPr lang="en-US" dirty="0" smtClean="0"/>
            </a:br>
            <a:r>
              <a:rPr lang="en-US" dirty="0" smtClean="0"/>
              <a:t>Two Lines OK if absolutely necessary 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530FA84-3014-452E-90EC-655BA1AFD1F8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621E8F2-3C63-4A39-B107-2897FF13791E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2" r:id="rId3"/>
    <p:sldLayoutId id="2147483674" r:id="rId4"/>
    <p:sldLayoutId id="2147483680" r:id="rId5"/>
    <p:sldLayoutId id="2147483681" r:id="rId6"/>
    <p:sldLayoutId id="2147483682" r:id="rId7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1ACDED9-1676-4F27-AFD1-3AD00443DDFF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70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1ACDED9-1676-4F27-AFD1-3AD00443DDFF}" type="datetime1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3/11/2016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5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ru.gov/course_catalog.aspx?cid=185&amp;mgr=true" TargetMode="External"/><Relationship Id="rId2" Type="http://schemas.openxmlformats.org/officeDocument/2006/relationships/hyperlink" Target="https://hru.gov/Studio_Managers/Studio_Managers_Corner.aspx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formance.gov/node/3394/view?view=public#overview" TargetMode="External"/><Relationship Id="rId2" Type="http://schemas.openxmlformats.org/officeDocument/2006/relationships/hyperlink" Target="https://www.youtube.com/watch?v=RobNCwqzJ4M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ErSrwKWck&amp;feature=youtu.be&amp;t=37m43sn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unlocktalent.gov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905000"/>
          </a:xfrm>
        </p:spPr>
        <p:txBody>
          <a:bodyPr/>
          <a:lstStyle/>
          <a:p>
            <a:r>
              <a:rPr lang="en-US" sz="5000" dirty="0" smtClean="0"/>
              <a:t>UnlockTalent.gov</a:t>
            </a:r>
            <a:endParaRPr lang="en-US" sz="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3759"/>
                </a:solidFill>
              </a:rPr>
              <a:t>Rachel St. John</a:t>
            </a:r>
            <a:endParaRPr lang="en-US" dirty="0">
              <a:solidFill>
                <a:srgbClr val="0737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41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Other Engagement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cs typeface="Iskoola Pota" panose="020B0502040204020203" pitchFamily="34" charset="0"/>
              </a:rPr>
              <a:t>OPM’s Manager Corner on HRU:</a:t>
            </a:r>
          </a:p>
          <a:p>
            <a:pPr marL="457200" indent="0">
              <a:buNone/>
            </a:pPr>
            <a:r>
              <a:rPr lang="en-US" dirty="0" smtClean="0">
                <a:cs typeface="Iskoola Pota" panose="020B0502040204020203" pitchFamily="34" charset="0"/>
                <a:hlinkClick r:id="rId2"/>
              </a:rPr>
              <a:t>https</a:t>
            </a:r>
            <a:r>
              <a:rPr lang="en-US" dirty="0">
                <a:cs typeface="Iskoola Pota" panose="020B0502040204020203" pitchFamily="34" charset="0"/>
                <a:hlinkClick r:id="rId2"/>
              </a:rPr>
              <a:t>://</a:t>
            </a:r>
            <a:r>
              <a:rPr lang="en-US" dirty="0" smtClean="0">
                <a:cs typeface="Iskoola Pota" panose="020B0502040204020203" pitchFamily="34" charset="0"/>
                <a:hlinkClick r:id="rId2"/>
              </a:rPr>
              <a:t>hru.gov/Studio_Managers/Studio_Managers_Corner.aspx</a:t>
            </a:r>
            <a:r>
              <a:rPr lang="en-US" dirty="0" smtClean="0">
                <a:cs typeface="Iskoola Pota" panose="020B0502040204020203" pitchFamily="34" charset="0"/>
              </a:rPr>
              <a:t> </a:t>
            </a:r>
          </a:p>
          <a:p>
            <a:pPr marL="395288" indent="-395288"/>
            <a:r>
              <a:rPr lang="en-US" dirty="0" smtClean="0">
                <a:cs typeface="Iskoola Pota" panose="020B0502040204020203" pitchFamily="34" charset="0"/>
              </a:rPr>
              <a:t>Maximizing Employee Engagement Online Course:</a:t>
            </a:r>
          </a:p>
          <a:p>
            <a:pPr marL="457200" indent="0">
              <a:buNone/>
            </a:pPr>
            <a:r>
              <a:rPr lang="en-US" dirty="0">
                <a:cs typeface="Iskoola Pota" panose="020B0502040204020203" pitchFamily="34" charset="0"/>
                <a:hlinkClick r:id="rId3"/>
              </a:rPr>
              <a:t>http://</a:t>
            </a:r>
            <a:r>
              <a:rPr lang="en-US" dirty="0" smtClean="0">
                <a:cs typeface="Iskoola Pota" panose="020B0502040204020203" pitchFamily="34" charset="0"/>
                <a:hlinkClick r:id="rId3"/>
              </a:rPr>
              <a:t>hru.gov/course_catalog.aspx?cid=185&amp;mgr=true</a:t>
            </a:r>
            <a:r>
              <a:rPr lang="en-US" dirty="0" smtClean="0">
                <a:cs typeface="Iskoola Pota" panose="020B0502040204020203" pitchFamily="34" charset="0"/>
              </a:rPr>
              <a:t> </a:t>
            </a:r>
            <a:endParaRPr lang="en-US" dirty="0"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8077200" cy="4114800"/>
          </a:xfrm>
        </p:spPr>
        <p:txBody>
          <a:bodyPr/>
          <a:lstStyle/>
          <a:p>
            <a:r>
              <a:rPr lang="en-US" dirty="0" smtClean="0"/>
              <a:t>Leading </a:t>
            </a:r>
            <a:r>
              <a:rPr lang="en-US" dirty="0"/>
              <a:t>America’s Workforce: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www.youtube.com/watch?v=RobNCwqzJ4M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People &amp; Culture Goal: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www.performance.gov/node/3394/view?view=public#overview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7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895600"/>
            <a:ext cx="7772400" cy="2362199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jgallagher\Desktop\UT_Mockups_AgencyProf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08743"/>
            <a:ext cx="6848544" cy="529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Unlocking Federal Talent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r>
              <a:rPr lang="en-US" dirty="0"/>
              <a:t>Why did we build it?</a:t>
            </a:r>
          </a:p>
          <a:p>
            <a:r>
              <a:rPr lang="en-US" dirty="0"/>
              <a:t>What does it do?</a:t>
            </a:r>
          </a:p>
          <a:p>
            <a:r>
              <a:rPr lang="en-US" dirty="0"/>
              <a:t>What can you do with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en-US" dirty="0"/>
              <a:t>What Is Unlocking Federal Talent?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interactive</a:t>
            </a:r>
            <a:r>
              <a:rPr lang="en-US" dirty="0"/>
              <a:t>, web-based data tool for Federal agencies to drive data-driven decision-making to foster a culture of </a:t>
            </a:r>
            <a:r>
              <a:rPr lang="en-US" dirty="0" smtClean="0"/>
              <a:t>engagement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6858446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1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en-US" dirty="0"/>
              <a:t>Why </a:t>
            </a:r>
            <a:r>
              <a:rPr lang="en-US" dirty="0" smtClean="0"/>
              <a:t>Did We Build It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2057400"/>
            <a:ext cx="8686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President’s Management Agenda: People &amp; Culture</a:t>
            </a:r>
          </a:p>
          <a:p>
            <a:r>
              <a:rPr lang="en-US" dirty="0"/>
              <a:t>“Innovate by unlocking the full potential of the workforce we have today and building the workforce we need for tomorrow”</a:t>
            </a:r>
          </a:p>
          <a:p>
            <a:r>
              <a:rPr lang="en-US" dirty="0"/>
              <a:t>“Create a culture of excellence and engagement to enable higher performance”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52400" y="1618765"/>
            <a:ext cx="4419600" cy="41148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cs typeface="Iskoola Pota" panose="020B0502040204020203" pitchFamily="34" charset="0"/>
              </a:rPr>
              <a:t>Before</a:t>
            </a:r>
            <a:r>
              <a:rPr lang="en-US" b="1" dirty="0">
                <a:cs typeface="Iskoola Pota" panose="020B0502040204020203" pitchFamily="34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cs typeface="Iskoola Pota" panose="020B0502040204020203" pitchFamily="34" charset="0"/>
              </a:rPr>
              <a:t>Agencies had to access multiple data sets in multiple locations to even begin analyzing their workforce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800600" y="1600200"/>
            <a:ext cx="4343400" cy="41148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cs typeface="Iskoola Pota" panose="020B0502040204020203" pitchFamily="34" charset="0"/>
              </a:rPr>
              <a:t>Now with UnlockTalent.gov:</a:t>
            </a:r>
          </a:p>
          <a:p>
            <a:r>
              <a:rPr lang="en-US" sz="2600" dirty="0" smtClean="0">
                <a:cs typeface="Iskoola Pota" panose="020B0502040204020203" pitchFamily="34" charset="0"/>
              </a:rPr>
              <a:t>Combined data sources </a:t>
            </a:r>
          </a:p>
          <a:p>
            <a:r>
              <a:rPr lang="en-US" sz="2600" dirty="0" smtClean="0">
                <a:cs typeface="Iskoola Pota" panose="020B0502040204020203" pitchFamily="34" charset="0"/>
              </a:rPr>
              <a:t>Web-based </a:t>
            </a:r>
            <a:r>
              <a:rPr lang="en-US" sz="2600" dirty="0">
                <a:cs typeface="Iskoola Pota" panose="020B0502040204020203" pitchFamily="34" charset="0"/>
              </a:rPr>
              <a:t>with a</a:t>
            </a:r>
            <a:r>
              <a:rPr lang="en-US" sz="2600" dirty="0" smtClean="0">
                <a:cs typeface="Iskoola Pota" panose="020B0502040204020203" pitchFamily="34" charset="0"/>
              </a:rPr>
              <a:t>daptive design</a:t>
            </a:r>
            <a:endParaRPr lang="en-US" sz="2600" dirty="0">
              <a:cs typeface="Iskoola Pota" panose="020B0502040204020203" pitchFamily="34" charset="0"/>
            </a:endParaRPr>
          </a:p>
          <a:p>
            <a:r>
              <a:rPr lang="en-US" sz="2600" dirty="0">
                <a:cs typeface="Iskoola Pota" panose="020B0502040204020203" pitchFamily="34" charset="0"/>
              </a:rPr>
              <a:t>Customizable and </a:t>
            </a:r>
            <a:r>
              <a:rPr lang="en-US" sz="2600" dirty="0" smtClean="0">
                <a:cs typeface="Iskoola Pota" panose="020B0502040204020203" pitchFamily="34" charset="0"/>
              </a:rPr>
              <a:t>scalable over time</a:t>
            </a:r>
            <a:endParaRPr lang="en-US" sz="2600" dirty="0">
              <a:cs typeface="Iskoola Pota" panose="020B0502040204020203" pitchFamily="34" charset="0"/>
            </a:endParaRPr>
          </a:p>
          <a:p>
            <a:r>
              <a:rPr lang="en-US" sz="2600" dirty="0">
                <a:cs typeface="Iskoola Pota" panose="020B0502040204020203" pitchFamily="34" charset="0"/>
              </a:rPr>
              <a:t>Uses </a:t>
            </a:r>
            <a:r>
              <a:rPr lang="en-US" sz="2600" dirty="0" smtClean="0">
                <a:cs typeface="Iskoola Pota" panose="020B0502040204020203" pitchFamily="34" charset="0"/>
              </a:rPr>
              <a:t>current data visualization </a:t>
            </a:r>
            <a:r>
              <a:rPr lang="en-US" sz="2600" dirty="0">
                <a:cs typeface="Iskoola Pota" panose="020B0502040204020203" pitchFamily="34" charset="0"/>
              </a:rPr>
              <a:t>techniques to bring the data to life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82" y="4228653"/>
            <a:ext cx="1181547" cy="1181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036" y="5739692"/>
            <a:ext cx="858982" cy="85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594637"/>
            <a:ext cx="9144000" cy="1024128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 algn="ctr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b="1" kern="1200">
                <a:solidFill>
                  <a:srgbClr val="07375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Did We Build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en-US" dirty="0"/>
              <a:t>Milestones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Number of Users: Currently over 13,000 users on UnlockTalent.gov across 85 different Federal agencies &amp; </a:t>
            </a:r>
            <a:r>
              <a:rPr lang="en-US" dirty="0" smtClean="0"/>
              <a:t>organizations</a:t>
            </a:r>
            <a:endParaRPr lang="en-US" dirty="0"/>
          </a:p>
          <a:p>
            <a:r>
              <a:rPr lang="en-US" dirty="0"/>
              <a:t>President Obama addressed the SES on UnlockTalent.gov: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www.youtube.com/watch?v=2QErSrwKWck&amp;feature=youtu.be&amp;t=37m43sn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3048000"/>
            <a:ext cx="80772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hlinkClick r:id="rId4"/>
              </a:rPr>
              <a:t>u</a:t>
            </a:r>
            <a:r>
              <a:rPr lang="en-US" sz="4000" dirty="0" smtClean="0">
                <a:hlinkClick r:id="rId4"/>
              </a:rPr>
              <a:t>nlocktalent.gov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5466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en-US" dirty="0"/>
              <a:t>What </a:t>
            </a:r>
            <a:r>
              <a:rPr lang="en-US" dirty="0" smtClean="0"/>
              <a:t>Can You Do With 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Make data-driven decisions</a:t>
            </a:r>
            <a:endParaRPr lang="en-US" dirty="0"/>
          </a:p>
          <a:p>
            <a:r>
              <a:rPr lang="en-US" dirty="0"/>
              <a:t>Tell a story through data, using it to write the next </a:t>
            </a:r>
            <a:r>
              <a:rPr lang="en-US" dirty="0" smtClean="0"/>
              <a:t>chapter</a:t>
            </a:r>
            <a:endParaRPr lang="en-US" dirty="0"/>
          </a:p>
          <a:p>
            <a:r>
              <a:rPr lang="en-US" dirty="0"/>
              <a:t>Create a culture of engagement by sharing the data and starting the conversation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274</Words>
  <Application>Microsoft Office PowerPoint</Application>
  <PresentationFormat>On-screen Show (4:3)</PresentationFormat>
  <Paragraphs>45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2_Office Theme</vt:lpstr>
      <vt:lpstr>3_Office Theme</vt:lpstr>
      <vt:lpstr>4_Office Theme</vt:lpstr>
      <vt:lpstr>UnlockTalent.gov</vt:lpstr>
      <vt:lpstr>Unlocking Federal Talent</vt:lpstr>
      <vt:lpstr>Goals</vt:lpstr>
      <vt:lpstr>What Is Unlocking Federal Talent?</vt:lpstr>
      <vt:lpstr>Why Did We Build It?</vt:lpstr>
      <vt:lpstr>PowerPoint Presentation</vt:lpstr>
      <vt:lpstr>Milestones</vt:lpstr>
      <vt:lpstr>What Does It Do?</vt:lpstr>
      <vt:lpstr>What Can You Do With It?</vt:lpstr>
      <vt:lpstr>Other Engagement Resources</vt:lpstr>
      <vt:lpstr>References for Success</vt:lpstr>
      <vt:lpstr>Thank You!</vt:lpstr>
    </vt:vector>
  </TitlesOfParts>
  <Company>Office of Personnel Mangement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Personnel Management</dc:creator>
  <cp:lastModifiedBy>Twells</cp:lastModifiedBy>
  <cp:revision>82</cp:revision>
  <cp:lastPrinted>2016-03-03T16:09:29Z</cp:lastPrinted>
  <dcterms:created xsi:type="dcterms:W3CDTF">2014-04-25T20:26:28Z</dcterms:created>
  <dcterms:modified xsi:type="dcterms:W3CDTF">2016-03-11T14:21:14Z</dcterms:modified>
</cp:coreProperties>
</file>