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  <p:sldMasterId id="2147483726" r:id="rId2"/>
    <p:sldMasterId id="2147483736" r:id="rId3"/>
    <p:sldMasterId id="2147483747" r:id="rId4"/>
  </p:sldMasterIdLst>
  <p:notesMasterIdLst>
    <p:notesMasterId r:id="rId14"/>
  </p:notesMasterIdLst>
  <p:sldIdLst>
    <p:sldId id="279" r:id="rId5"/>
    <p:sldId id="329" r:id="rId6"/>
    <p:sldId id="332" r:id="rId7"/>
    <p:sldId id="330" r:id="rId8"/>
    <p:sldId id="328" r:id="rId9"/>
    <p:sldId id="331" r:id="rId10"/>
    <p:sldId id="322" r:id="rId11"/>
    <p:sldId id="333" r:id="rId12"/>
    <p:sldId id="32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den, Kimberly A." initials="KAH" lastIdx="8" clrIdx="0"/>
  <p:cmAuthor id="1" name="Page, Latonia J." initials="LJ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1F8BD0"/>
    <a:srgbClr val="215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80" autoAdjust="0"/>
    <p:restoredTop sz="88085" autoAdjust="0"/>
  </p:normalViewPr>
  <p:slideViewPr>
    <p:cSldViewPr>
      <p:cViewPr>
        <p:scale>
          <a:sx n="100" d="100"/>
          <a:sy n="100" d="100"/>
        </p:scale>
        <p:origin x="-4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8A63E-8338-4592-8181-1757D76A7BA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59BEA6-0249-4594-A477-663158448361}">
      <dgm:prSet phldrT="[Text]" custT="1"/>
      <dgm:spPr/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rPr>
            <a:t>Will benefit from establishing a more collaborative relationship  with HR ; utilizing HR as a strategic partner;  understanding and utilizing approved hiring authorities; improved assessment tools; and strategic recruitment.</a:t>
          </a:r>
          <a:endParaRPr lang="en-US" sz="1400" dirty="0">
            <a:solidFill>
              <a:schemeClr val="tx1"/>
            </a:solidFill>
            <a:latin typeface="Constantia" panose="02030602050306030303" pitchFamily="18" charset="0"/>
          </a:endParaRPr>
        </a:p>
      </dgm:t>
    </dgm:pt>
    <dgm:pt modelId="{D3AC9105-4E25-45C5-9275-2A6197629CA8}" type="parTrans" cxnId="{BBA44743-5395-41A4-A304-E5F49F76C9FD}">
      <dgm:prSet/>
      <dgm:spPr/>
      <dgm:t>
        <a:bodyPr/>
        <a:lstStyle/>
        <a:p>
          <a:endParaRPr lang="en-US"/>
        </a:p>
      </dgm:t>
    </dgm:pt>
    <dgm:pt modelId="{EACAB9FA-F8F4-4CF4-82C9-38D8C220F599}" type="sibTrans" cxnId="{BBA44743-5395-41A4-A304-E5F49F76C9FD}">
      <dgm:prSet/>
      <dgm:spPr/>
      <dgm:t>
        <a:bodyPr/>
        <a:lstStyle/>
        <a:p>
          <a:endParaRPr lang="en-US"/>
        </a:p>
      </dgm:t>
    </dgm:pt>
    <dgm:pt modelId="{2A1FF929-9DBC-4CD7-A37C-F15C23515E87}">
      <dgm:prSet phldrT="[Text]" custT="1"/>
      <dgm:spPr/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rPr>
            <a:t>Will benefit by establishing a proactive consultative relationship with hiring manager; enhance knowledge and skill through education and training;  and utilizing tools, resources and guidance to improve customer service. </a:t>
          </a:r>
          <a:endParaRPr lang="en-US" sz="1400" dirty="0">
            <a:solidFill>
              <a:schemeClr val="tx1"/>
            </a:solidFill>
            <a:latin typeface="Constantia" panose="02030602050306030303" pitchFamily="18" charset="0"/>
          </a:endParaRPr>
        </a:p>
      </dgm:t>
    </dgm:pt>
    <dgm:pt modelId="{CD592367-6233-4A05-8990-6EA225984E1A}" type="parTrans" cxnId="{263394B5-85FD-4BB0-AE8E-CD6D5FB9E56A}">
      <dgm:prSet/>
      <dgm:spPr/>
      <dgm:t>
        <a:bodyPr/>
        <a:lstStyle/>
        <a:p>
          <a:endParaRPr lang="en-US"/>
        </a:p>
      </dgm:t>
    </dgm:pt>
    <dgm:pt modelId="{E7D808E8-0A13-401C-8300-0D37323C91DC}" type="sibTrans" cxnId="{263394B5-85FD-4BB0-AE8E-CD6D5FB9E56A}">
      <dgm:prSet/>
      <dgm:spPr/>
      <dgm:t>
        <a:bodyPr/>
        <a:lstStyle/>
        <a:p>
          <a:endParaRPr lang="en-US"/>
        </a:p>
      </dgm:t>
    </dgm:pt>
    <dgm:pt modelId="{6A01AB97-10FB-4319-B857-9677F362EABA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rPr>
            <a:t>As a result of USAJOBS enhancements: Make confident job search and application decisions and have a thoughtfully crafted, trusted personalized experience. </a:t>
          </a:r>
          <a:endParaRPr lang="en-US" sz="1400" dirty="0">
            <a:solidFill>
              <a:schemeClr val="tx1"/>
            </a:solidFill>
            <a:latin typeface="Constantia" panose="02030602050306030303" pitchFamily="18" charset="0"/>
          </a:endParaRPr>
        </a:p>
      </dgm:t>
    </dgm:pt>
    <dgm:pt modelId="{E0ED4644-9386-48B0-AC0B-4A60E387C59A}" type="parTrans" cxnId="{7D86880E-658F-44BF-942B-DD8E64E26E9D}">
      <dgm:prSet/>
      <dgm:spPr/>
      <dgm:t>
        <a:bodyPr/>
        <a:lstStyle/>
        <a:p>
          <a:endParaRPr lang="en-US"/>
        </a:p>
      </dgm:t>
    </dgm:pt>
    <dgm:pt modelId="{E88074D9-AA5E-4E34-8B40-059F21AFADB6}" type="sibTrans" cxnId="{7D86880E-658F-44BF-942B-DD8E64E26E9D}">
      <dgm:prSet/>
      <dgm:spPr/>
      <dgm:t>
        <a:bodyPr/>
        <a:lstStyle/>
        <a:p>
          <a:endParaRPr lang="en-US"/>
        </a:p>
      </dgm:t>
    </dgm:pt>
    <dgm:pt modelId="{6DB06743-9F15-4024-AF44-020D7AE7A927}" type="pres">
      <dgm:prSet presAssocID="{0118A63E-8338-4592-8181-1757D76A7B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F1E532-ED59-4FE8-B9C7-0CCABC39E62D}" type="pres">
      <dgm:prSet presAssocID="{0118A63E-8338-4592-8181-1757D76A7BA7}" presName="Name1" presStyleCnt="0"/>
      <dgm:spPr/>
    </dgm:pt>
    <dgm:pt modelId="{46F62AC6-0B0F-4252-8059-AF48FBD2308B}" type="pres">
      <dgm:prSet presAssocID="{0118A63E-8338-4592-8181-1757D76A7BA7}" presName="cycle" presStyleCnt="0"/>
      <dgm:spPr/>
    </dgm:pt>
    <dgm:pt modelId="{5E397FD0-C3D4-4F88-9057-D63197E3ABCB}" type="pres">
      <dgm:prSet presAssocID="{0118A63E-8338-4592-8181-1757D76A7BA7}" presName="srcNode" presStyleLbl="node1" presStyleIdx="0" presStyleCnt="3"/>
      <dgm:spPr/>
    </dgm:pt>
    <dgm:pt modelId="{3B69F847-D134-4436-B5AB-23017464B6AD}" type="pres">
      <dgm:prSet presAssocID="{0118A63E-8338-4592-8181-1757D76A7BA7}" presName="conn" presStyleLbl="parChTrans1D2" presStyleIdx="0" presStyleCnt="1"/>
      <dgm:spPr/>
      <dgm:t>
        <a:bodyPr/>
        <a:lstStyle/>
        <a:p>
          <a:endParaRPr lang="en-US"/>
        </a:p>
      </dgm:t>
    </dgm:pt>
    <dgm:pt modelId="{E3A20806-3091-4F70-8FF7-489C3BEC7401}" type="pres">
      <dgm:prSet presAssocID="{0118A63E-8338-4592-8181-1757D76A7BA7}" presName="extraNode" presStyleLbl="node1" presStyleIdx="0" presStyleCnt="3"/>
      <dgm:spPr/>
    </dgm:pt>
    <dgm:pt modelId="{55DA0E7E-9765-4921-8CA7-EB16E4E1D4E2}" type="pres">
      <dgm:prSet presAssocID="{0118A63E-8338-4592-8181-1757D76A7BA7}" presName="dstNode" presStyleLbl="node1" presStyleIdx="0" presStyleCnt="3"/>
      <dgm:spPr/>
    </dgm:pt>
    <dgm:pt modelId="{80F7477C-257F-4E98-8424-0854BFF3CB42}" type="pres">
      <dgm:prSet presAssocID="{7659BEA6-0249-4594-A477-663158448361}" presName="text_1" presStyleLbl="node1" presStyleIdx="0" presStyleCnt="3" custLinFactNeighborX="-190" custLinFactNeighborY="3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9C296-A8F0-414E-8DDE-17984E23D127}" type="pres">
      <dgm:prSet presAssocID="{7659BEA6-0249-4594-A477-663158448361}" presName="accent_1" presStyleCnt="0"/>
      <dgm:spPr/>
    </dgm:pt>
    <dgm:pt modelId="{E273BE13-B924-46F6-9C04-03962ED45BE6}" type="pres">
      <dgm:prSet presAssocID="{7659BEA6-0249-4594-A477-663158448361}" presName="accentRepeatNode" presStyleLbl="solidFgAcc1" presStyleIdx="0" presStyleCnt="3"/>
      <dgm:spPr/>
    </dgm:pt>
    <dgm:pt modelId="{A46C90FF-E9E2-4BA2-B958-B96DA9359FC5}" type="pres">
      <dgm:prSet presAssocID="{2A1FF929-9DBC-4CD7-A37C-F15C23515E8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678AD-39C5-4777-A50B-AC04127BA3AE}" type="pres">
      <dgm:prSet presAssocID="{2A1FF929-9DBC-4CD7-A37C-F15C23515E87}" presName="accent_2" presStyleCnt="0"/>
      <dgm:spPr/>
    </dgm:pt>
    <dgm:pt modelId="{0071544E-2040-4194-A1A8-677B029823BE}" type="pres">
      <dgm:prSet presAssocID="{2A1FF929-9DBC-4CD7-A37C-F15C23515E87}" presName="accentRepeatNode" presStyleLbl="solidFgAcc1" presStyleIdx="1" presStyleCnt="3" custScaleX="115324"/>
      <dgm:spPr/>
    </dgm:pt>
    <dgm:pt modelId="{90FD1815-C29E-45B9-85F2-AB7784A56387}" type="pres">
      <dgm:prSet presAssocID="{6A01AB97-10FB-4319-B857-9677F362EAB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F8C67-2CA1-40D4-B701-F36F9C2CB5D5}" type="pres">
      <dgm:prSet presAssocID="{6A01AB97-10FB-4319-B857-9677F362EABA}" presName="accent_3" presStyleCnt="0"/>
      <dgm:spPr/>
    </dgm:pt>
    <dgm:pt modelId="{1222CB57-AE6A-45D0-AF6B-07C124921C6E}" type="pres">
      <dgm:prSet presAssocID="{6A01AB97-10FB-4319-B857-9677F362EABA}" presName="accentRepeatNode" presStyleLbl="solidFgAcc1" presStyleIdx="2" presStyleCnt="3" custLinFactNeighborX="-132" custLinFactNeighborY="9447"/>
      <dgm:spPr/>
    </dgm:pt>
  </dgm:ptLst>
  <dgm:cxnLst>
    <dgm:cxn modelId="{263394B5-85FD-4BB0-AE8E-CD6D5FB9E56A}" srcId="{0118A63E-8338-4592-8181-1757D76A7BA7}" destId="{2A1FF929-9DBC-4CD7-A37C-F15C23515E87}" srcOrd="1" destOrd="0" parTransId="{CD592367-6233-4A05-8990-6EA225984E1A}" sibTransId="{E7D808E8-0A13-401C-8300-0D37323C91DC}"/>
    <dgm:cxn modelId="{7D86880E-658F-44BF-942B-DD8E64E26E9D}" srcId="{0118A63E-8338-4592-8181-1757D76A7BA7}" destId="{6A01AB97-10FB-4319-B857-9677F362EABA}" srcOrd="2" destOrd="0" parTransId="{E0ED4644-9386-48B0-AC0B-4A60E387C59A}" sibTransId="{E88074D9-AA5E-4E34-8B40-059F21AFADB6}"/>
    <dgm:cxn modelId="{A5F6B415-7D4E-49CA-AA23-3A5EC3966EDB}" type="presOf" srcId="{7659BEA6-0249-4594-A477-663158448361}" destId="{80F7477C-257F-4E98-8424-0854BFF3CB42}" srcOrd="0" destOrd="0" presId="urn:microsoft.com/office/officeart/2008/layout/VerticalCurvedList"/>
    <dgm:cxn modelId="{A200F907-549B-4EAC-96B6-D72FCFD1088B}" type="presOf" srcId="{EACAB9FA-F8F4-4CF4-82C9-38D8C220F599}" destId="{3B69F847-D134-4436-B5AB-23017464B6AD}" srcOrd="0" destOrd="0" presId="urn:microsoft.com/office/officeart/2008/layout/VerticalCurvedList"/>
    <dgm:cxn modelId="{34E6EBCD-D6CC-4C2E-A03C-B9F48EB9D421}" type="presOf" srcId="{6A01AB97-10FB-4319-B857-9677F362EABA}" destId="{90FD1815-C29E-45B9-85F2-AB7784A56387}" srcOrd="0" destOrd="0" presId="urn:microsoft.com/office/officeart/2008/layout/VerticalCurvedList"/>
    <dgm:cxn modelId="{BBA44743-5395-41A4-A304-E5F49F76C9FD}" srcId="{0118A63E-8338-4592-8181-1757D76A7BA7}" destId="{7659BEA6-0249-4594-A477-663158448361}" srcOrd="0" destOrd="0" parTransId="{D3AC9105-4E25-45C5-9275-2A6197629CA8}" sibTransId="{EACAB9FA-F8F4-4CF4-82C9-38D8C220F599}"/>
    <dgm:cxn modelId="{F438D1F2-58D6-43DC-A4A5-E3C2DC485A7B}" type="presOf" srcId="{2A1FF929-9DBC-4CD7-A37C-F15C23515E87}" destId="{A46C90FF-E9E2-4BA2-B958-B96DA9359FC5}" srcOrd="0" destOrd="0" presId="urn:microsoft.com/office/officeart/2008/layout/VerticalCurvedList"/>
    <dgm:cxn modelId="{0C4E9019-F3A0-4442-ADB0-C460BF2CD10D}" type="presOf" srcId="{0118A63E-8338-4592-8181-1757D76A7BA7}" destId="{6DB06743-9F15-4024-AF44-020D7AE7A927}" srcOrd="0" destOrd="0" presId="urn:microsoft.com/office/officeart/2008/layout/VerticalCurvedList"/>
    <dgm:cxn modelId="{359BFE7A-A4BD-4441-A756-0F74990F37E2}" type="presParOf" srcId="{6DB06743-9F15-4024-AF44-020D7AE7A927}" destId="{C2F1E532-ED59-4FE8-B9C7-0CCABC39E62D}" srcOrd="0" destOrd="0" presId="urn:microsoft.com/office/officeart/2008/layout/VerticalCurvedList"/>
    <dgm:cxn modelId="{32E58F38-9AC5-4573-BD7E-941A3C7AAAE5}" type="presParOf" srcId="{C2F1E532-ED59-4FE8-B9C7-0CCABC39E62D}" destId="{46F62AC6-0B0F-4252-8059-AF48FBD2308B}" srcOrd="0" destOrd="0" presId="urn:microsoft.com/office/officeart/2008/layout/VerticalCurvedList"/>
    <dgm:cxn modelId="{574F86F4-CDA8-420F-9200-21AAAE676CF5}" type="presParOf" srcId="{46F62AC6-0B0F-4252-8059-AF48FBD2308B}" destId="{5E397FD0-C3D4-4F88-9057-D63197E3ABCB}" srcOrd="0" destOrd="0" presId="urn:microsoft.com/office/officeart/2008/layout/VerticalCurvedList"/>
    <dgm:cxn modelId="{44780243-D712-4E4C-8863-F9511EFDA8E9}" type="presParOf" srcId="{46F62AC6-0B0F-4252-8059-AF48FBD2308B}" destId="{3B69F847-D134-4436-B5AB-23017464B6AD}" srcOrd="1" destOrd="0" presId="urn:microsoft.com/office/officeart/2008/layout/VerticalCurvedList"/>
    <dgm:cxn modelId="{763D8C45-8422-4DC9-B4D2-BAB1F5354007}" type="presParOf" srcId="{46F62AC6-0B0F-4252-8059-AF48FBD2308B}" destId="{E3A20806-3091-4F70-8FF7-489C3BEC7401}" srcOrd="2" destOrd="0" presId="urn:microsoft.com/office/officeart/2008/layout/VerticalCurvedList"/>
    <dgm:cxn modelId="{76505DD0-46DF-49BE-9396-CC13D38CF488}" type="presParOf" srcId="{46F62AC6-0B0F-4252-8059-AF48FBD2308B}" destId="{55DA0E7E-9765-4921-8CA7-EB16E4E1D4E2}" srcOrd="3" destOrd="0" presId="urn:microsoft.com/office/officeart/2008/layout/VerticalCurvedList"/>
    <dgm:cxn modelId="{377FD95D-05EE-431A-B7A5-979A8FDD51AB}" type="presParOf" srcId="{C2F1E532-ED59-4FE8-B9C7-0CCABC39E62D}" destId="{80F7477C-257F-4E98-8424-0854BFF3CB42}" srcOrd="1" destOrd="0" presId="urn:microsoft.com/office/officeart/2008/layout/VerticalCurvedList"/>
    <dgm:cxn modelId="{782B102B-02C4-44EE-87CF-0AD968B75CE5}" type="presParOf" srcId="{C2F1E532-ED59-4FE8-B9C7-0CCABC39E62D}" destId="{9159C296-A8F0-414E-8DDE-17984E23D127}" srcOrd="2" destOrd="0" presId="urn:microsoft.com/office/officeart/2008/layout/VerticalCurvedList"/>
    <dgm:cxn modelId="{D5B94E66-E55B-4297-823E-F8E8834FE8B3}" type="presParOf" srcId="{9159C296-A8F0-414E-8DDE-17984E23D127}" destId="{E273BE13-B924-46F6-9C04-03962ED45BE6}" srcOrd="0" destOrd="0" presId="urn:microsoft.com/office/officeart/2008/layout/VerticalCurvedList"/>
    <dgm:cxn modelId="{18146E78-475D-423A-BE3F-CAD0646F6BDA}" type="presParOf" srcId="{C2F1E532-ED59-4FE8-B9C7-0CCABC39E62D}" destId="{A46C90FF-E9E2-4BA2-B958-B96DA9359FC5}" srcOrd="3" destOrd="0" presId="urn:microsoft.com/office/officeart/2008/layout/VerticalCurvedList"/>
    <dgm:cxn modelId="{9C985149-716C-422D-9102-C6C3D8C5E46B}" type="presParOf" srcId="{C2F1E532-ED59-4FE8-B9C7-0CCABC39E62D}" destId="{DD2678AD-39C5-4777-A50B-AC04127BA3AE}" srcOrd="4" destOrd="0" presId="urn:microsoft.com/office/officeart/2008/layout/VerticalCurvedList"/>
    <dgm:cxn modelId="{3AEB5657-5BCA-4276-8A0D-6A07127656DC}" type="presParOf" srcId="{DD2678AD-39C5-4777-A50B-AC04127BA3AE}" destId="{0071544E-2040-4194-A1A8-677B029823BE}" srcOrd="0" destOrd="0" presId="urn:microsoft.com/office/officeart/2008/layout/VerticalCurvedList"/>
    <dgm:cxn modelId="{0DE55DD2-CE7E-41B3-BB2B-5BC0B470A7A8}" type="presParOf" srcId="{C2F1E532-ED59-4FE8-B9C7-0CCABC39E62D}" destId="{90FD1815-C29E-45B9-85F2-AB7784A56387}" srcOrd="5" destOrd="0" presId="urn:microsoft.com/office/officeart/2008/layout/VerticalCurvedList"/>
    <dgm:cxn modelId="{60F82E7B-23A1-4145-98CC-13F4DD922ABD}" type="presParOf" srcId="{C2F1E532-ED59-4FE8-B9C7-0CCABC39E62D}" destId="{788F8C67-2CA1-40D4-B701-F36F9C2CB5D5}" srcOrd="6" destOrd="0" presId="urn:microsoft.com/office/officeart/2008/layout/VerticalCurvedList"/>
    <dgm:cxn modelId="{D8FE62F2-49A6-4CB2-8B9F-9EFE64CF3C4F}" type="presParOf" srcId="{788F8C67-2CA1-40D4-B701-F36F9C2CB5D5}" destId="{1222CB57-AE6A-45D0-AF6B-07C124921C6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9F847-D134-4436-B5AB-23017464B6AD}">
      <dsp:nvSpPr>
        <dsp:cNvPr id="0" name=""/>
        <dsp:cNvSpPr/>
      </dsp:nvSpPr>
      <dsp:spPr>
        <a:xfrm>
          <a:off x="-4651809" y="-713145"/>
          <a:ext cx="5541091" cy="5541091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477C-257F-4E98-8424-0854BFF3CB42}">
      <dsp:nvSpPr>
        <dsp:cNvPr id="0" name=""/>
        <dsp:cNvSpPr/>
      </dsp:nvSpPr>
      <dsp:spPr>
        <a:xfrm>
          <a:off x="557775" y="436547"/>
          <a:ext cx="7449281" cy="822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22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400" b="0" i="0" u="none" strike="noStrike" kern="1200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rPr>
            <a:t>Will benefit from establishing a more collaborative relationship  with HR ; utilizing HR as a strategic partner;  understanding and utilizing approved hiring authorities; improved assessment tools; and strategic recruitment.</a:t>
          </a:r>
          <a:endParaRPr lang="en-US" sz="1400" kern="1200" dirty="0">
            <a:solidFill>
              <a:schemeClr val="tx1"/>
            </a:solidFill>
            <a:latin typeface="Constantia" panose="02030602050306030303" pitchFamily="18" charset="0"/>
          </a:endParaRPr>
        </a:p>
      </dsp:txBody>
      <dsp:txXfrm>
        <a:off x="557775" y="436547"/>
        <a:ext cx="7449281" cy="822960"/>
      </dsp:txXfrm>
    </dsp:sp>
    <dsp:sp modelId="{E273BE13-B924-46F6-9C04-03962ED45BE6}">
      <dsp:nvSpPr>
        <dsp:cNvPr id="0" name=""/>
        <dsp:cNvSpPr/>
      </dsp:nvSpPr>
      <dsp:spPr>
        <a:xfrm>
          <a:off x="57579" y="308610"/>
          <a:ext cx="1028700" cy="1028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C90FF-E9E2-4BA2-B958-B96DA9359FC5}">
      <dsp:nvSpPr>
        <dsp:cNvPr id="0" name=""/>
        <dsp:cNvSpPr/>
      </dsp:nvSpPr>
      <dsp:spPr>
        <a:xfrm>
          <a:off x="871075" y="1645920"/>
          <a:ext cx="7150135" cy="822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22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400" b="0" i="0" u="none" strike="noStrike" kern="1200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rPr>
            <a:t>Will benefit by establishing a proactive consultative relationship with hiring manager; enhance knowledge and skill through education and training;  and utilizing tools, resources and guidance to improve customer service. </a:t>
          </a:r>
          <a:endParaRPr lang="en-US" sz="1400" kern="1200" dirty="0">
            <a:solidFill>
              <a:schemeClr val="tx1"/>
            </a:solidFill>
            <a:latin typeface="Constantia" panose="02030602050306030303" pitchFamily="18" charset="0"/>
          </a:endParaRPr>
        </a:p>
      </dsp:txBody>
      <dsp:txXfrm>
        <a:off x="871075" y="1645920"/>
        <a:ext cx="7150135" cy="822960"/>
      </dsp:txXfrm>
    </dsp:sp>
    <dsp:sp modelId="{0071544E-2040-4194-A1A8-677B029823BE}">
      <dsp:nvSpPr>
        <dsp:cNvPr id="0" name=""/>
        <dsp:cNvSpPr/>
      </dsp:nvSpPr>
      <dsp:spPr>
        <a:xfrm>
          <a:off x="277906" y="1543049"/>
          <a:ext cx="1186337" cy="1028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D1815-C29E-45B9-85F2-AB7784A56387}">
      <dsp:nvSpPr>
        <dsp:cNvPr id="0" name=""/>
        <dsp:cNvSpPr/>
      </dsp:nvSpPr>
      <dsp:spPr>
        <a:xfrm>
          <a:off x="571929" y="2880359"/>
          <a:ext cx="7449281" cy="82296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225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400" b="0" i="0" u="none" strike="noStrike" kern="1200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rPr>
            <a:t>As a result of USAJOBS enhancements: Make confident job search and application decisions and have a thoughtfully crafted, trusted personalized experience. </a:t>
          </a:r>
          <a:endParaRPr lang="en-US" sz="1400" kern="1200" dirty="0">
            <a:solidFill>
              <a:schemeClr val="tx1"/>
            </a:solidFill>
            <a:latin typeface="Constantia" panose="02030602050306030303" pitchFamily="18" charset="0"/>
          </a:endParaRPr>
        </a:p>
      </dsp:txBody>
      <dsp:txXfrm>
        <a:off x="571929" y="2880359"/>
        <a:ext cx="7449281" cy="822960"/>
      </dsp:txXfrm>
    </dsp:sp>
    <dsp:sp modelId="{1222CB57-AE6A-45D0-AF6B-07C124921C6E}">
      <dsp:nvSpPr>
        <dsp:cNvPr id="0" name=""/>
        <dsp:cNvSpPr/>
      </dsp:nvSpPr>
      <dsp:spPr>
        <a:xfrm>
          <a:off x="56221" y="2874671"/>
          <a:ext cx="1028700" cy="1028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BF51775-BB61-4D47-B264-479031E4AACF}" type="datetimeFigureOut">
              <a:rPr lang="en-US" altLang="en-US"/>
              <a:pPr>
                <a:defRPr/>
              </a:pPr>
              <a:t>3/14/2016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5D0F172-B5B0-4A7B-B6D2-57B7AD293E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7562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0F172-B5B0-4A7B-B6D2-57B7AD293E6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56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0F172-B5B0-4A7B-B6D2-57B7AD293E6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0F172-B5B0-4A7B-B6D2-57B7AD293E6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661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#1—One 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6B-B379-42E5-8B0A-0C3BFAC1A63A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62199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7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7—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355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57200" y="1953316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1355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1953316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44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8—Table or 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 hasCustomPrompt="1"/>
          </p:nvPr>
        </p:nvSpPr>
        <p:spPr>
          <a:xfrm>
            <a:off x="0" y="1033272"/>
            <a:ext cx="9144000" cy="5029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baseline="0"/>
            </a:lvl1pPr>
          </a:lstStyle>
          <a:p>
            <a:r>
              <a:rPr lang="en-US" dirty="0" smtClean="0"/>
              <a:t>Use this placeholder for building tables </a:t>
            </a:r>
            <a:br>
              <a:rPr lang="en-US" dirty="0" smtClean="0"/>
            </a:br>
            <a:r>
              <a:rPr lang="en-US" dirty="0" smtClean="0"/>
              <a:t>like those used for </a:t>
            </a:r>
            <a:br>
              <a:rPr lang="en-US" dirty="0" smtClean="0"/>
            </a:br>
            <a:r>
              <a:rPr lang="en-US" dirty="0" smtClean="0"/>
              <a:t>agency weekly status reports (2-col x 5-rows) </a:t>
            </a:r>
            <a:br>
              <a:rPr lang="en-US" dirty="0" smtClean="0"/>
            </a:br>
            <a:r>
              <a:rPr lang="en-US" dirty="0" smtClean="0"/>
              <a:t>or quad charts for exec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1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7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2—Multi-Lev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490472"/>
            <a:ext cx="8077200" cy="445312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7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3—Single Imag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490472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67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4—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1872"/>
            <a:ext cx="54864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2288" y="5254435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5—Side by Sid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3716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38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6—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0" y="2533650"/>
            <a:ext cx="3008313" cy="340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26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7—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57200" y="201136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201136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7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B801-753D-45D9-B9B6-689922E38DD5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6764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58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8—Table or 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 hasCustomPrompt="1"/>
          </p:nvPr>
        </p:nvSpPr>
        <p:spPr>
          <a:xfrm>
            <a:off x="0" y="1033272"/>
            <a:ext cx="9144000" cy="5029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baseline="0"/>
            </a:lvl1pPr>
          </a:lstStyle>
          <a:p>
            <a:r>
              <a:rPr lang="en-US" dirty="0" smtClean="0"/>
              <a:t>Use this placeholder for building tables </a:t>
            </a:r>
            <a:br>
              <a:rPr lang="en-US" dirty="0" smtClean="0"/>
            </a:br>
            <a:r>
              <a:rPr lang="en-US" dirty="0" smtClean="0"/>
              <a:t>like those used for </a:t>
            </a:r>
            <a:br>
              <a:rPr lang="en-US" dirty="0" smtClean="0"/>
            </a:br>
            <a:r>
              <a:rPr lang="en-US" dirty="0" smtClean="0"/>
              <a:t>agency weekly status reports (2-col x 5-rows) </a:t>
            </a:r>
            <a:br>
              <a:rPr lang="en-US" dirty="0" smtClean="0"/>
            </a:br>
            <a:r>
              <a:rPr lang="en-US" dirty="0" smtClean="0"/>
              <a:t>or quad charts for exec review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33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__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62199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dirty="0" smtClean="0">
                <a:solidFill>
                  <a:prstClr val="white">
                    <a:lumMod val="95000"/>
                  </a:prstClr>
                </a:solidFill>
              </a:rPr>
              <a:t>1.3__Module</a:t>
            </a:r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69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08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84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2—Multi-Lev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490472"/>
            <a:ext cx="8077200" cy="445312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977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3—Single Imag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490472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91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4—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1872"/>
            <a:ext cx="54864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2288" y="5254435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07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5—Side by Sid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3716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2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6—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0" y="2533650"/>
            <a:ext cx="3008313" cy="340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74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7—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57200" y="201136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/>
          </p:nvPr>
        </p:nvSpPr>
        <p:spPr>
          <a:xfrm>
            <a:off x="4645025" y="201136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8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4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8—Table or 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 hasCustomPrompt="1"/>
          </p:nvPr>
        </p:nvSpPr>
        <p:spPr>
          <a:xfrm>
            <a:off x="0" y="1033272"/>
            <a:ext cx="9144000" cy="5029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baseline="0"/>
            </a:lvl1pPr>
          </a:lstStyle>
          <a:p>
            <a:r>
              <a:rPr lang="en-US" dirty="0" smtClean="0"/>
              <a:t>Use this placeholder for building tables </a:t>
            </a:r>
            <a:br>
              <a:rPr lang="en-US" dirty="0" smtClean="0"/>
            </a:br>
            <a:r>
              <a:rPr lang="en-US" dirty="0" smtClean="0"/>
              <a:t>like those used for </a:t>
            </a:r>
            <a:br>
              <a:rPr lang="en-US" dirty="0" smtClean="0"/>
            </a:br>
            <a:r>
              <a:rPr lang="en-US" dirty="0" smtClean="0"/>
              <a:t>agency weekly status reports (2-col x 5-rows) </a:t>
            </a:r>
            <a:br>
              <a:rPr lang="en-US" dirty="0" smtClean="0"/>
            </a:br>
            <a:r>
              <a:rPr lang="en-US" dirty="0" smtClean="0"/>
              <a:t>or quad charts for exec review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548640" tIns="27432" rIns="548640" bIns="0" anchor="b" anchorCtr="0"/>
          <a:lstStyle>
            <a:lvl1pPr>
              <a:lnSpc>
                <a:spcPts val="3600"/>
              </a:lnSpc>
              <a:defRPr sz="3600" b="1" spc="-4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388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__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62199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dirty="0" smtClean="0">
                <a:solidFill>
                  <a:prstClr val="white">
                    <a:lumMod val="95000"/>
                  </a:prstClr>
                </a:solidFill>
              </a:rPr>
              <a:t>1.3__Module</a:t>
            </a:r>
            <a:endParaRPr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1—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3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2—Multi-Lev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490472"/>
            <a:ext cx="8077200" cy="411480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3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3—Single Imag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490472"/>
            <a:ext cx="8686800" cy="426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2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4—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1872"/>
            <a:ext cx="54864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2288" y="5254435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5—Side by Sid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187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26187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#6—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1261870"/>
            <a:ext cx="3008313" cy="9906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261872"/>
            <a:ext cx="5111750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0" y="2423922"/>
            <a:ext cx="3008313" cy="340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 of Content Slide, Do Not Resize Box,</a:t>
            </a:r>
            <a:br>
              <a:rPr lang="en-US" dirty="0" smtClean="0"/>
            </a:br>
            <a:r>
              <a:rPr lang="en-US" dirty="0" smtClean="0"/>
              <a:t>Two Lines of Text OK if Truly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3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Module 4.2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6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1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687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94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iffany.Lightbourn@opm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mploy@opm.gov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6192D-A2C5-4E5D-A34D-9DFE6CA5010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819150" y="1584186"/>
            <a:ext cx="7772400" cy="26068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400" dirty="0" smtClean="0"/>
              <a:t>The Key to Hiring Excellence</a:t>
            </a:r>
            <a:br>
              <a:rPr lang="en-US" sz="4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“The act of working together to achieve a common purpose.”</a:t>
            </a:r>
            <a:br>
              <a:rPr lang="en-US" sz="2000" i="1" dirty="0" smtClean="0"/>
            </a:br>
            <a:r>
              <a:rPr lang="en-US" sz="1600" b="0" i="1" dirty="0" smtClean="0"/>
              <a:t>—Oxford Dictionary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143000"/>
            <a:ext cx="8382000" cy="52464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latin typeface="+mj-lt"/>
              </a:rPr>
              <a:t>The Government can attract </a:t>
            </a:r>
            <a:r>
              <a:rPr lang="en-US" sz="2400" b="1" i="1" dirty="0">
                <a:solidFill>
                  <a:prstClr val="black"/>
                </a:solidFill>
                <a:latin typeface="+mj-lt"/>
              </a:rPr>
              <a:t>applicants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and hire highly qualified and diverse talent, achieved through </a:t>
            </a:r>
            <a:r>
              <a:rPr lang="en-US" sz="2400" b="1" i="1" dirty="0">
                <a:solidFill>
                  <a:prstClr val="black"/>
                </a:solidFill>
                <a:latin typeface="+mj-lt"/>
              </a:rPr>
              <a:t>engaged and empowered hiring managers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, and supported by </a:t>
            </a:r>
            <a:r>
              <a:rPr lang="en-US" sz="2400" b="1" i="1" dirty="0">
                <a:solidFill>
                  <a:prstClr val="black"/>
                </a:solidFill>
                <a:latin typeface="+mj-lt"/>
              </a:rPr>
              <a:t>highly skilled HR staff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3327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3244334"/>
            <a:ext cx="2362200" cy="1861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80512" y="2209233"/>
            <a:ext cx="2642464" cy="2606424"/>
            <a:chOff x="2819396" y="21094"/>
            <a:chExt cx="2642464" cy="2606424"/>
          </a:xfrm>
        </p:grpSpPr>
        <p:sp>
          <p:nvSpPr>
            <p:cNvPr id="8" name="Oval 7"/>
            <p:cNvSpPr/>
            <p:nvPr/>
          </p:nvSpPr>
          <p:spPr>
            <a:xfrm>
              <a:off x="2819396" y="21094"/>
              <a:ext cx="2642464" cy="260642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3171725" y="477218"/>
              <a:ext cx="1937807" cy="1172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 smtClean="0">
                  <a:solidFill>
                    <a:prstClr val="black"/>
                  </a:solidFill>
                </a:rPr>
                <a:t>Highly Qualified and Diverse </a:t>
              </a:r>
              <a:r>
                <a:rPr lang="en-US" sz="2200" b="1" dirty="0" smtClean="0">
                  <a:solidFill>
                    <a:prstClr val="black"/>
                  </a:solidFill>
                </a:rPr>
                <a:t>Applicants</a:t>
              </a:r>
            </a:p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endParaRPr lang="en-US" sz="1000" dirty="0" smtClean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38200" y="33277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31598" y="3770257"/>
            <a:ext cx="2602486" cy="2619215"/>
            <a:chOff x="1938240" y="1616053"/>
            <a:chExt cx="2602486" cy="2619215"/>
          </a:xfrm>
        </p:grpSpPr>
        <p:sp>
          <p:nvSpPr>
            <p:cNvPr id="15" name="Oval 14"/>
            <p:cNvSpPr/>
            <p:nvPr/>
          </p:nvSpPr>
          <p:spPr>
            <a:xfrm>
              <a:off x="1938240" y="1616053"/>
              <a:ext cx="2602486" cy="261921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2183308" y="2292684"/>
              <a:ext cx="1561492" cy="1440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44500" fontAlgn="auto">
                <a:lnSpc>
                  <a:spcPct val="90000"/>
                </a:lnSpc>
                <a:spcAft>
                  <a:spcPts val="0"/>
                </a:spcAft>
              </a:pPr>
              <a:endParaRPr lang="en-US" sz="1000" dirty="0" smtClean="0">
                <a:solidFill>
                  <a:prstClr val="black"/>
                </a:solidFill>
                <a:latin typeface="Cambria" panose="02040503050406030204" pitchFamily="18" charset="0"/>
              </a:endParaRPr>
            </a:p>
            <a:p>
              <a:pPr algn="ctr" defTabSz="444500" fontAlgn="auto">
                <a:lnSpc>
                  <a:spcPct val="90000"/>
                </a:lnSpc>
                <a:spcAft>
                  <a:spcPts val="0"/>
                </a:spcAft>
              </a:pPr>
              <a:endParaRPr lang="en-US" sz="1000" dirty="0" smtClean="0">
                <a:solidFill>
                  <a:prstClr val="black"/>
                </a:solidFill>
                <a:latin typeface="Cambria" panose="02040503050406030204" pitchFamily="18" charset="0"/>
              </a:endParaRPr>
            </a:p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 smtClean="0">
                  <a:solidFill>
                    <a:prstClr val="black"/>
                  </a:solidFill>
                </a:rPr>
                <a:t>Engaged &amp; Empowered </a:t>
              </a:r>
              <a:r>
                <a:rPr lang="en-US" sz="2200" b="1" dirty="0" smtClean="0">
                  <a:solidFill>
                    <a:prstClr val="black"/>
                  </a:solidFill>
                </a:rPr>
                <a:t>Hiring Managers</a:t>
              </a:r>
              <a:endParaRPr lang="en-US" sz="22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781800" y="35124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45581" y="3713762"/>
            <a:ext cx="2636219" cy="2674818"/>
            <a:chOff x="3733797" y="1523996"/>
            <a:chExt cx="2636219" cy="2674818"/>
          </a:xfrm>
        </p:grpSpPr>
        <p:sp>
          <p:nvSpPr>
            <p:cNvPr id="19" name="Oval 18"/>
            <p:cNvSpPr/>
            <p:nvPr/>
          </p:nvSpPr>
          <p:spPr>
            <a:xfrm>
              <a:off x="3733797" y="1523996"/>
              <a:ext cx="2636219" cy="2674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Oval 4"/>
            <p:cNvSpPr/>
            <p:nvPr/>
          </p:nvSpPr>
          <p:spPr>
            <a:xfrm>
              <a:off x="4590571" y="2381343"/>
              <a:ext cx="1378800" cy="1192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44500" fontAlgn="auto">
                <a:lnSpc>
                  <a:spcPct val="90000"/>
                </a:lnSpc>
                <a:spcAft>
                  <a:spcPts val="0"/>
                </a:spcAft>
              </a:pPr>
              <a:endParaRPr lang="en-US" sz="1000" dirty="0" smtClean="0">
                <a:solidFill>
                  <a:prstClr val="black"/>
                </a:solidFill>
              </a:endParaRPr>
            </a:p>
            <a:p>
              <a:pPr algn="ctr" defTabSz="444500" fontAlgn="auto">
                <a:lnSpc>
                  <a:spcPct val="90000"/>
                </a:lnSpc>
                <a:spcAft>
                  <a:spcPts val="0"/>
                </a:spcAft>
              </a:pPr>
              <a:endParaRPr lang="en-US" sz="1000" dirty="0" smtClean="0">
                <a:solidFill>
                  <a:prstClr val="black"/>
                </a:solidFill>
              </a:endParaRPr>
            </a:p>
            <a:p>
              <a:pPr algn="ctr" defTabSz="44450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2200" dirty="0" smtClean="0">
                  <a:solidFill>
                    <a:prstClr val="black"/>
                  </a:solidFill>
                </a:rPr>
                <a:t>Highly Skilled </a:t>
              </a:r>
            </a:p>
            <a:p>
              <a:pPr algn="ctr" defTabSz="444500" fontAlgn="auto">
                <a:lnSpc>
                  <a:spcPct val="90000"/>
                </a:lnSpc>
                <a:spcAft>
                  <a:spcPts val="0"/>
                </a:spcAft>
              </a:pPr>
              <a:r>
                <a:rPr lang="en-US" sz="2200" b="1" dirty="0" smtClean="0">
                  <a:solidFill>
                    <a:prstClr val="black"/>
                  </a:solidFill>
                </a:rPr>
                <a:t>HR Staff</a:t>
              </a:r>
              <a:endParaRPr lang="en-US" sz="22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15942" y="3819406"/>
            <a:ext cx="1171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</a:rPr>
              <a:t>Hiring </a:t>
            </a:r>
            <a:endParaRPr lang="en-US" b="1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</a:rPr>
              <a:t>Excellence</a:t>
            </a:r>
            <a:endParaRPr lang="en-US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70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1" dirty="0" smtClean="0"/>
              <a:t>Driving </a:t>
            </a:r>
            <a:r>
              <a:rPr lang="en-US" sz="1800" b="1" dirty="0"/>
              <a:t>Employee Engagement:</a:t>
            </a:r>
            <a:r>
              <a:rPr lang="en-US" sz="1800" dirty="0"/>
              <a:t> We need to draw on the varied talent, expertise and experience of our great workforce, and to do that, we need to give our employees some new tools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Building </a:t>
            </a:r>
            <a:r>
              <a:rPr lang="en-US" sz="1800" b="1" dirty="0"/>
              <a:t>a World-Class Management Team</a:t>
            </a:r>
            <a:r>
              <a:rPr lang="en-US" sz="1800" dirty="0"/>
              <a:t>: Starting with the Senior Executive Service, we will position our management team to provide the highest level of leadership within and across Departments and </a:t>
            </a:r>
            <a:r>
              <a:rPr lang="en-US" sz="1800" dirty="0" smtClean="0"/>
              <a:t>Agencies</a:t>
            </a:r>
          </a:p>
          <a:p>
            <a:endParaRPr lang="en-US" sz="1800" dirty="0"/>
          </a:p>
          <a:p>
            <a:r>
              <a:rPr lang="en-US" sz="1800" b="1" dirty="0"/>
              <a:t>Finding the Best Talent</a:t>
            </a:r>
            <a:r>
              <a:rPr lang="en-US" sz="1800" dirty="0"/>
              <a:t>: Working with </a:t>
            </a:r>
            <a:r>
              <a:rPr lang="en-US" sz="1800" dirty="0" smtClean="0"/>
              <a:t>stakeholders, enable </a:t>
            </a:r>
            <a:r>
              <a:rPr lang="en-US" sz="1800" dirty="0"/>
              <a:t>agencies to hire the best talent from all segments of </a:t>
            </a:r>
            <a:r>
              <a:rPr lang="en-US" sz="1800" dirty="0" smtClean="0"/>
              <a:t>society.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President’s Management Agenda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</a:t>
            </a:r>
            <a:r>
              <a:rPr lang="en-US" dirty="0" smtClean="0"/>
              <a:t>and Culture </a:t>
            </a:r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629400"/>
            <a:ext cx="1143000" cy="228600"/>
          </a:xfrm>
          <a:prstGeom prst="rect">
            <a:avLst/>
          </a:prstGeom>
        </p:spPr>
        <p:txBody>
          <a:bodyPr/>
          <a:lstStyle/>
          <a:p>
            <a:fld id="{2326B801-753D-45D9-B9B6-689922E38DD5}" type="datetime1">
              <a:rPr lang="en-US" smtClean="0"/>
              <a:pPr/>
              <a:t>3/14/2016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4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066800"/>
            <a:ext cx="3657600" cy="518160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en-US" sz="1400" b="1" u="sng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400" b="1" u="sng" dirty="0" smtClean="0">
                <a:solidFill>
                  <a:prstClr val="black"/>
                </a:solidFill>
              </a:rPr>
              <a:t>Objectives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1400" b="1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</a:rPr>
              <a:t>Encourage </a:t>
            </a:r>
            <a:r>
              <a:rPr lang="en-US" sz="1400" b="1" dirty="0">
                <a:solidFill>
                  <a:prstClr val="black"/>
                </a:solidFill>
              </a:rPr>
              <a:t>and promote the importance of a collaborative relationship </a:t>
            </a:r>
            <a:r>
              <a:rPr lang="en-US" sz="1400" dirty="0">
                <a:solidFill>
                  <a:prstClr val="black"/>
                </a:solidFill>
              </a:rPr>
              <a:t>between the hiring manager and human resources staff. </a:t>
            </a:r>
          </a:p>
          <a:p>
            <a:pPr marL="685800"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prstClr val="black"/>
                </a:solidFill>
              </a:rPr>
              <a:t>Equip hiring officials </a:t>
            </a:r>
            <a:r>
              <a:rPr lang="en-US" sz="1400" dirty="0">
                <a:solidFill>
                  <a:prstClr val="black"/>
                </a:solidFill>
              </a:rPr>
              <a:t>with knowledge and tools to empower them to more fully engage in the hiring process.</a:t>
            </a:r>
          </a:p>
          <a:p>
            <a:pPr marL="685800"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prstClr val="black"/>
                </a:solidFill>
              </a:rPr>
              <a:t>Bolster </a:t>
            </a:r>
            <a:r>
              <a:rPr lang="en-US" sz="1400" b="1" dirty="0">
                <a:solidFill>
                  <a:prstClr val="black"/>
                </a:solidFill>
              </a:rPr>
              <a:t>the skills and expertise of HR staff </a:t>
            </a:r>
            <a:r>
              <a:rPr lang="en-US" sz="1400" dirty="0">
                <a:solidFill>
                  <a:prstClr val="black"/>
                </a:solidFill>
              </a:rPr>
              <a:t>so they can effectively advise and partner with hiring managers.</a:t>
            </a:r>
          </a:p>
          <a:p>
            <a:pPr marL="685800"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1" dirty="0" smtClean="0">
                <a:solidFill>
                  <a:prstClr val="black"/>
                </a:solidFill>
              </a:rPr>
              <a:t>Raise </a:t>
            </a:r>
            <a:r>
              <a:rPr lang="en-US" sz="1400" b="1" dirty="0">
                <a:solidFill>
                  <a:prstClr val="black"/>
                </a:solidFill>
              </a:rPr>
              <a:t>awareness of the full range of hiring authorities </a:t>
            </a:r>
            <a:r>
              <a:rPr lang="en-US" sz="1400" dirty="0">
                <a:solidFill>
                  <a:prstClr val="black"/>
                </a:solidFill>
              </a:rPr>
              <a:t>available to meet hiring needs.</a:t>
            </a:r>
          </a:p>
          <a:p>
            <a:pPr marL="285750" lvl="0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b="1" dirty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buAutoNum type="arabicPeriod" startAt="2"/>
            </a:pPr>
            <a:r>
              <a:rPr lang="en-US" sz="1400" b="1" dirty="0" smtClean="0">
                <a:solidFill>
                  <a:prstClr val="black"/>
                </a:solidFill>
              </a:rPr>
              <a:t>Support agencies in leveraging the full range of assessment options.</a:t>
            </a:r>
          </a:p>
          <a:p>
            <a:pPr marL="457200" indent="-457200">
              <a:spcBef>
                <a:spcPts val="0"/>
              </a:spcBef>
              <a:buAutoNum type="arabicPeriod" startAt="2"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1400" b="1" dirty="0" smtClean="0">
                <a:solidFill>
                  <a:prstClr val="black"/>
                </a:solidFill>
              </a:rPr>
              <a:t>Attract individuals from all segments of society</a:t>
            </a:r>
          </a:p>
          <a:p>
            <a:pPr marL="685800"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 smtClean="0"/>
              <a:t>Enable data-driven decisions that inform outreach and recruitment</a:t>
            </a:r>
          </a:p>
          <a:p>
            <a:pPr marL="685800"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 smtClean="0"/>
              <a:t>Improve the applicant experience through an enhanced USAJOBS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3327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Objectives </a:t>
            </a:r>
            <a:r>
              <a:rPr lang="en-US" dirty="0"/>
              <a:t>and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143000"/>
            <a:ext cx="3657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u="sng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Strategies</a:t>
            </a:r>
            <a:endParaRPr lang="en-US" sz="1500" b="1" u="sng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500" b="1" dirty="0" smtClean="0">
              <a:solidFill>
                <a:prstClr val="black"/>
              </a:solidFill>
              <a:latin typeface="Constantia" panose="02030602050306030303" pitchFamily="18" charset="0"/>
              <a:ea typeface="Calibri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Launch </a:t>
            </a:r>
            <a:r>
              <a:rPr lang="en-US" sz="1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Hiring Excellence Campaign 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for </a:t>
            </a:r>
            <a:r>
              <a:rPr lang="en-US" sz="1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outreach and education to HR and Hiring managers, supported by robust tools and guidance. </a:t>
            </a:r>
          </a:p>
          <a:p>
            <a:pPr marL="742950" lvl="2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Identify occupations that are experiencing particular hiring challenges </a:t>
            </a:r>
            <a:r>
              <a:rPr lang="en-US" sz="1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and focus on content/solutions in those areas</a:t>
            </a:r>
          </a:p>
          <a:p>
            <a:pPr marL="742950" lvl="2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Support effective applicant assessment </a:t>
            </a:r>
            <a:r>
              <a:rPr lang="en-US" sz="1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through improved policy, guidance, and tools/education</a:t>
            </a:r>
          </a:p>
          <a:p>
            <a:pPr marL="742950" lvl="2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Expand access to applicant flow data </a:t>
            </a:r>
            <a:r>
              <a:rPr lang="en-US" sz="1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and analytics about how to use data to inform outreach and recruitment 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decisions</a:t>
            </a:r>
            <a:endParaRPr lang="en-US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74295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endParaRPr lang="en-US" sz="1400" dirty="0">
              <a:solidFill>
                <a:prstClr val="black"/>
              </a:solidFill>
              <a:latin typeface="Calibri"/>
              <a:ea typeface="+mn-ea"/>
              <a:cs typeface="Times New Roman"/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1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Enhance USAJOBS </a:t>
            </a:r>
            <a:r>
              <a:rPr lang="en-US" sz="1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to provide an improved user experience and new tools to search for talent (phases launched in July 2015 and will continue through FY17)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99" y="2350532"/>
            <a:ext cx="609601" cy="245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14799" y="1295400"/>
            <a:ext cx="914400" cy="434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B82095B-6F4B-475B-9984-B0F8A3C3246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384F55"/>
                </a:solidFill>
                <a:latin typeface="Constantia" panose="02030602050306030303" pitchFamily="18" charset="0"/>
              </a:rPr>
              <a:t>Target Audience</a:t>
            </a:r>
            <a:endParaRPr lang="en-US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90807787"/>
              </p:ext>
            </p:extLst>
          </p:nvPr>
        </p:nvGraphicFramePr>
        <p:xfrm>
          <a:off x="609600" y="1490663"/>
          <a:ext cx="8077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1981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Hiring Managers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6707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HR Professionals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94839" y="4692134"/>
            <a:ext cx="1048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Applicants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59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pc="0" dirty="0">
                <a:solidFill>
                  <a:srgbClr val="759AA5">
                    <a:lumMod val="50000"/>
                  </a:srgbClr>
                </a:solidFill>
                <a:latin typeface="Constantia" panose="02030602050306030303" pitchFamily="18" charset="0"/>
              </a:rPr>
              <a:t>Campaign Format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8305800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198" fontAlgn="auto">
              <a:spcBef>
                <a:spcPct val="2000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/>
                <a:ea typeface="+mn-ea"/>
              </a:rPr>
              <a:t>Standard Format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1-Day 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Joint 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session with HR and </a:t>
            </a: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hiring managers </a:t>
            </a:r>
          </a:p>
          <a:p>
            <a:pPr marL="1199983" lvl="2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Importance 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of collaboration through the specific objective areas of </a:t>
            </a:r>
            <a:endParaRPr lang="en-US" sz="16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marL="1199983" lvl="2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H</a:t>
            </a: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iring authorities </a:t>
            </a:r>
          </a:p>
          <a:p>
            <a:pPr marL="1199983" lvl="2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Understanding the importance of assessments </a:t>
            </a:r>
          </a:p>
          <a:p>
            <a:pPr marL="1199983" lvl="2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Using 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data tools to inform recruitment and </a:t>
            </a: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outreach 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Interactive 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presentations, mythbusters, on-line tools, videos etc.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Pre -event Pulse Surveys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Post Event Evaluations </a:t>
            </a:r>
          </a:p>
          <a:p>
            <a:pPr marL="57137" lvl="0" defTabSz="914198" fontAlgn="auto">
              <a:spcBef>
                <a:spcPct val="2000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Calibri"/>
                <a:ea typeface="+mn-ea"/>
              </a:rPr>
              <a:t>Custom Menu Format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Allows an Agency or FEB to customize sessions based on need and time 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Pre -event Evaluations </a:t>
            </a:r>
          </a:p>
          <a:p>
            <a:pPr marL="742783" lvl="1" indent="-285686" defTabSz="914198" fontAlgn="auto"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Post Event Pulse Surveys</a:t>
            </a:r>
          </a:p>
        </p:txBody>
      </p:sp>
    </p:spTree>
    <p:extLst>
      <p:ext uri="{BB962C8B-B14F-4D97-AF65-F5344CB8AC3E}">
        <p14:creationId xmlns:p14="http://schemas.microsoft.com/office/powerpoint/2010/main" val="15005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490472"/>
            <a:ext cx="8077200" cy="4834128"/>
          </a:xfrm>
        </p:spPr>
        <p:txBody>
          <a:bodyPr/>
          <a:lstStyle/>
          <a:p>
            <a:pPr marL="182880" lvl="1" indent="0">
              <a:spcBef>
                <a:spcPts val="800"/>
              </a:spcBef>
              <a:buNone/>
            </a:pPr>
            <a:r>
              <a:rPr lang="en-US" sz="2400" dirty="0" smtClean="0"/>
              <a:t>If you are a HR Professional:</a:t>
            </a:r>
            <a:br>
              <a:rPr lang="en-US" sz="2400" dirty="0" smtClean="0"/>
            </a:br>
            <a:endParaRPr lang="en-US" sz="2400" dirty="0" smtClean="0"/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ea typeface="Calibri"/>
                <a:cs typeface="Times New Roman"/>
              </a:rPr>
              <a:t>Do a tutorial or lunch and learn for managers on the hiring process and where they should be involved.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ea typeface="Calibri"/>
                <a:cs typeface="Times New Roman"/>
              </a:rPr>
              <a:t>Become familiar with the Hiring Toolkit on HRU.gov.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ea typeface="Calibri"/>
                <a:cs typeface="Times New Roman"/>
              </a:rPr>
              <a:t>Be an advocate for the use of SMEs in the hiring process and incorporate them as often as necessary to identify top quality talent.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ea typeface="Calibri"/>
                <a:cs typeface="Times New Roman"/>
              </a:rPr>
              <a:t>Inform applicants of their status at key touch points (application, referral, selection</a:t>
            </a:r>
            <a:r>
              <a:rPr lang="en-US" sz="2000" dirty="0" smtClean="0">
                <a:ea typeface="Calibri"/>
                <a:cs typeface="Times New Roman"/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Have </a:t>
            </a:r>
            <a:r>
              <a:rPr lang="en-US" sz="2000" dirty="0"/>
              <a:t>a discussion with hiring managers to determine whether hiring flexibilities can be utilized for their vacancies.</a:t>
            </a: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to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490472"/>
            <a:ext cx="8077200" cy="4834128"/>
          </a:xfrm>
        </p:spPr>
        <p:txBody>
          <a:bodyPr/>
          <a:lstStyle/>
          <a:p>
            <a:pPr marL="182880" lvl="1" indent="0">
              <a:spcBef>
                <a:spcPts val="800"/>
              </a:spcBef>
              <a:buNone/>
            </a:pPr>
            <a:r>
              <a:rPr lang="en-US" sz="2400" dirty="0" smtClean="0"/>
              <a:t>If you are a Hiring Manager:</a:t>
            </a:r>
          </a:p>
          <a:p>
            <a:pPr marL="182880" lvl="1" indent="0">
              <a:spcBef>
                <a:spcPts val="800"/>
              </a:spcBef>
              <a:buNone/>
            </a:pPr>
            <a:endParaRPr lang="en-US" sz="2400" dirty="0" smtClean="0"/>
          </a:p>
          <a:p>
            <a:pPr marL="525780" lvl="1" indent="-34290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Be </a:t>
            </a:r>
            <a:r>
              <a:rPr lang="en-US" sz="2000" dirty="0"/>
              <a:t>actively involved in recruitment to staff your vacancies utilizing professional networks and associations to get the word out</a:t>
            </a:r>
            <a:r>
              <a:rPr lang="en-US" sz="2000" dirty="0" smtClean="0"/>
              <a:t>.</a:t>
            </a:r>
          </a:p>
          <a:p>
            <a:pPr marL="525780" lvl="1" indent="-34290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Communicate </a:t>
            </a:r>
            <a:r>
              <a:rPr lang="en-US" sz="2000" dirty="0"/>
              <a:t>to your staff and peers that they may be called on to play a role in the hiring process as SMEs (e.g., serve as interviewers, review resumes, serve on assessment panels, </a:t>
            </a:r>
            <a:r>
              <a:rPr lang="en-US" sz="2000" dirty="0" smtClean="0"/>
              <a:t>etc</a:t>
            </a:r>
            <a:r>
              <a:rPr lang="en-US" sz="2000" dirty="0"/>
              <a:t>.) </a:t>
            </a:r>
            <a:endParaRPr lang="en-US" sz="2000" dirty="0" smtClean="0"/>
          </a:p>
          <a:p>
            <a:pPr marL="525780" lvl="1" indent="-34290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Utilize </a:t>
            </a:r>
            <a:r>
              <a:rPr lang="en-US" sz="2000" dirty="0"/>
              <a:t>assessments for objective feedback on the skills and competencies of your applicants</a:t>
            </a:r>
            <a:r>
              <a:rPr lang="en-US" sz="2000" dirty="0" smtClean="0"/>
              <a:t>.</a:t>
            </a:r>
          </a:p>
          <a:p>
            <a:pPr marL="525780" lvl="1" indent="-34290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At </a:t>
            </a:r>
            <a:r>
              <a:rPr lang="en-US" sz="2000" dirty="0"/>
              <a:t>the beginning of each FY have a prospective staffing conversation with your HR Specialist to develop a strategy to recruit and fill anticipated vacancies.</a:t>
            </a: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to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defTabSz="914198">
              <a:spcBef>
                <a:spcPts val="0"/>
              </a:spcBef>
            </a:pP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  <a:t>Kimberly Holden-Kimberly.Holden@opm.gov</a:t>
            </a:r>
            <a:b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  <a:t>Tiffany Lightbourn- </a:t>
            </a: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  <a:hlinkClick r:id="rId3"/>
              </a:rPr>
              <a:t>Tiffany.Lightbourn@opm.gov</a:t>
            </a: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  <a:hlinkClick r:id="rId4"/>
              </a:rPr>
              <a:t>employ@opm.gov-</a:t>
            </a: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  <a:t> Please put Hiring Excellence in the subject line</a:t>
            </a:r>
            <a:b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  <a:t>Thank you!</a:t>
            </a:r>
            <a:br>
              <a:rPr lang="en-US" sz="1800" b="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377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4838</TotalTime>
  <Words>567</Words>
  <Application>Microsoft Office PowerPoint</Application>
  <PresentationFormat>On-screen Show (4:3)</PresentationFormat>
  <Paragraphs>92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1_Title</vt:lpstr>
      <vt:lpstr>1_Content</vt:lpstr>
      <vt:lpstr>Content</vt:lpstr>
      <vt:lpstr>2_Content</vt:lpstr>
      <vt:lpstr>   </vt:lpstr>
      <vt:lpstr>Purpose</vt:lpstr>
      <vt:lpstr>President’s Management Agenda  People and Culture Goal</vt:lpstr>
      <vt:lpstr>Objectives and Strategies</vt:lpstr>
      <vt:lpstr>Target Audience</vt:lpstr>
      <vt:lpstr>Campaign Format</vt:lpstr>
      <vt:lpstr>Call to Action</vt:lpstr>
      <vt:lpstr>Call to Action</vt:lpstr>
      <vt:lpstr>Kimberly Holden-Kimberly.Holden@opm.gov Tiffany Lightbourn- Tiffany.Lightbourn@opm.gov  employ@opm.gov- Please put Hiring Excellence in the subject line  Thank you! </vt:lpstr>
    </vt:vector>
  </TitlesOfParts>
  <Company>Office of Personnel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Kamille N.</dc:creator>
  <cp:lastModifiedBy>Holden, Kimberly A.</cp:lastModifiedBy>
  <cp:revision>210</cp:revision>
  <cp:lastPrinted>2016-03-14T20:19:10Z</cp:lastPrinted>
  <dcterms:created xsi:type="dcterms:W3CDTF">2015-03-05T12:06:14Z</dcterms:created>
  <dcterms:modified xsi:type="dcterms:W3CDTF">2016-03-14T20:19:56Z</dcterms:modified>
</cp:coreProperties>
</file>