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notesMasterIdLst>
    <p:notesMasterId r:id="rId16"/>
  </p:notesMasterIdLst>
  <p:sldIdLst>
    <p:sldId id="347" r:id="rId2"/>
    <p:sldId id="344" r:id="rId3"/>
    <p:sldId id="345" r:id="rId4"/>
    <p:sldId id="355" r:id="rId5"/>
    <p:sldId id="348" r:id="rId6"/>
    <p:sldId id="356" r:id="rId7"/>
    <p:sldId id="357" r:id="rId8"/>
    <p:sldId id="350" r:id="rId9"/>
    <p:sldId id="351" r:id="rId10"/>
    <p:sldId id="349" r:id="rId11"/>
    <p:sldId id="338" r:id="rId12"/>
    <p:sldId id="354" r:id="rId13"/>
    <p:sldId id="33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>
        <p:scale>
          <a:sx n="98" d="100"/>
          <a:sy n="98" d="100"/>
        </p:scale>
        <p:origin x="-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45C94-99CA-407B-9DE4-F676401D4601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D840C-A02C-4EB2-A2A7-42F21F3B3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7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27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4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89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4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494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3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7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1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8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1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04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mailto:mcross@flexjob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.be/HQ8ZznC9YL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9EAFEC-DC6C-488A-93D7-7CDD72D13A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0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D0444-E40D-49BB-872E-CE8F66FA0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2343" y="640080"/>
            <a:ext cx="6323390" cy="3652405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Empowering engaged leaders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4D92EA-0D32-4C73-AE9B-1B644330C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343" y="4460708"/>
            <a:ext cx="5869480" cy="1753175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Mika J. Cross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Federal Workplace Expert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F1E1124-E7ED-46CE-AE94-B2BAE8E707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25813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F609501-4FCD-4236-8648-F2ACCDBC8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6" r="1" b="6476"/>
          <a:stretch/>
        </p:blipFill>
        <p:spPr>
          <a:xfrm>
            <a:off x="633999" y="620720"/>
            <a:ext cx="3993942" cy="559773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2DC0D80-DEC4-4FB7-ABF6-A97FD2C3B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39493" y="4388141"/>
            <a:ext cx="5422307" cy="0"/>
          </a:xfrm>
          <a:prstGeom prst="line">
            <a:avLst/>
          </a:prstGeom>
          <a:ln w="19050">
            <a:solidFill>
              <a:srgbClr val="FFA3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0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EE4C78-E7A8-43E0-9EE4-A34FF4D7F2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4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A050B16-0465-4C5D-8897-3BF161E60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60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431D5F-69CA-49D3-9F7E-5B0001226F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3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FED3B73-CF89-479C-B15F-F30CF2E10D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3044" y="745236"/>
            <a:ext cx="10725912" cy="5367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person, sky&#10;&#10;Description generated with high confidence">
            <a:extLst>
              <a:ext uri="{FF2B5EF4-FFF2-40B4-BE49-F238E27FC236}">
                <a16:creationId xmlns:a16="http://schemas.microsoft.com/office/drawing/2014/main" xmlns="" id="{F6478E1F-6446-4DD8-AFA4-754D1B3BD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76" y="1534156"/>
            <a:ext cx="4876631" cy="45596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0B26A3-BD14-4EEB-97C8-79C4B7A08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1066800"/>
            <a:ext cx="4876632" cy="4741333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3046ECB-2967-4B1A-9E2A-097743F2D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36" y="753203"/>
            <a:ext cx="1896362" cy="10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3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CEA559F2-C804-48DC-B442-94A5C768ED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047" y="3254905"/>
            <a:ext cx="2697809" cy="3341687"/>
          </a:xfrm>
        </p:spPr>
      </p:pic>
      <p:pic>
        <p:nvPicPr>
          <p:cNvPr id="13" name="Content Placeholder 12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E99957F2-4540-430C-922C-17C6685295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610245" y="3185421"/>
            <a:ext cx="4314436" cy="3480654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7C76B11-143C-43EB-8E20-FDD679589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470" y="419100"/>
            <a:ext cx="4166530" cy="6019800"/>
          </a:xfrm>
          <a:prstGeom prst="rect">
            <a:avLst/>
          </a:prstGeom>
        </p:spPr>
      </p:pic>
      <p:pic>
        <p:nvPicPr>
          <p:cNvPr id="19" name="Picture 18" descr="A picture containing indoor, wall, table, floor&#10;&#10;Description automatically generated">
            <a:extLst>
              <a:ext uri="{FF2B5EF4-FFF2-40B4-BE49-F238E27FC236}">
                <a16:creationId xmlns:a16="http://schemas.microsoft.com/office/drawing/2014/main" xmlns="" id="{16DD1C36-D3E1-405B-83D2-14773F5B8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89" y="119061"/>
            <a:ext cx="53149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6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251D2-EF80-4FEC-AA70-3EC88506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26D2BCF-C059-46A3-AB64-C4B9021B3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668" y="347130"/>
            <a:ext cx="11226800" cy="6189134"/>
          </a:xfrm>
        </p:spPr>
      </p:pic>
    </p:spTree>
    <p:extLst>
      <p:ext uri="{BB962C8B-B14F-4D97-AF65-F5344CB8AC3E}">
        <p14:creationId xmlns:p14="http://schemas.microsoft.com/office/powerpoint/2010/main" val="241477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49">
            <a:extLst>
              <a:ext uri="{FF2B5EF4-FFF2-40B4-BE49-F238E27FC236}">
                <a16:creationId xmlns:a16="http://schemas.microsoft.com/office/drawing/2014/main" xmlns="" id="{D21AF975-8D2B-4F66-BAA0-5899F78BB6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rgbClr val="42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E4293A-B849-4466-BF9F-89590FAF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028318" cy="149961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How to Connect</a:t>
            </a:r>
          </a:p>
        </p:txBody>
      </p:sp>
      <p:cxnSp>
        <p:nvCxnSpPr>
          <p:cNvPr id="160" name="Straight Connector 151">
            <a:extLst>
              <a:ext uri="{FF2B5EF4-FFF2-40B4-BE49-F238E27FC236}">
                <a16:creationId xmlns:a16="http://schemas.microsoft.com/office/drawing/2014/main" xmlns="" id="{BB70F922-4038-46D6-8B80-91B6E1DAF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2A81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ontent Placeholder 75">
            <a:extLst>
              <a:ext uri="{FF2B5EF4-FFF2-40B4-BE49-F238E27FC236}">
                <a16:creationId xmlns:a16="http://schemas.microsoft.com/office/drawing/2014/main" xmlns="" id="{E914AEB8-D137-46F1-AD25-D39CD0C42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@Mika_Cross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LinkedIn Profile: https://www.linkedin.com/in/worklifechampionoftheuniverse/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hlinkClick r:id="rId2"/>
              </a:rPr>
              <a:t>mcross@flexjobs.com</a:t>
            </a:r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rgbClr val="FFFFFF"/>
                </a:solidFill>
              </a:rPr>
              <a:t>Web Sites:</a:t>
            </a:r>
            <a:r>
              <a:rPr lang="en-US" sz="1800" dirty="0">
                <a:solidFill>
                  <a:srgbClr val="FFFFFF"/>
                </a:solidFill>
              </a:rPr>
              <a:t>		</a:t>
            </a:r>
          </a:p>
          <a:p>
            <a:pPr lvl="4"/>
            <a:r>
              <a:rPr lang="en-US" sz="1800" dirty="0">
                <a:solidFill>
                  <a:srgbClr val="FFFFFF"/>
                </a:solidFill>
              </a:rPr>
              <a:t>Flexjobs.com</a:t>
            </a:r>
          </a:p>
          <a:p>
            <a:pPr lvl="4"/>
            <a:r>
              <a:rPr lang="en-US" sz="1800" dirty="0">
                <a:solidFill>
                  <a:srgbClr val="FFFFFF"/>
                </a:solidFill>
              </a:rPr>
              <a:t>Workflexibility.org</a:t>
            </a:r>
          </a:p>
          <a:p>
            <a:pPr lvl="4"/>
            <a:r>
              <a:rPr lang="en-US" sz="1800" dirty="0">
                <a:solidFill>
                  <a:srgbClr val="FFFFFF"/>
                </a:solidFill>
              </a:rPr>
              <a:t>Remoteco.org</a:t>
            </a:r>
          </a:p>
          <a:p>
            <a:pPr lvl="4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Content Placeholder 4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ACFD31EB-DD0E-47AA-ACD2-BC447F2AD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3326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A55825E4-3E94-4702-870B-81A7FC50D9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4" r="8921" b="-4"/>
          <a:stretch/>
        </p:blipFill>
        <p:spPr>
          <a:xfrm>
            <a:off x="9583347" y="321734"/>
            <a:ext cx="2286921" cy="27276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D4CA604-33E4-4641-88BC-D9CB81674C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62" r="16954" b="6"/>
          <a:stretch/>
        </p:blipFill>
        <p:spPr>
          <a:xfrm>
            <a:off x="9583346" y="3210267"/>
            <a:ext cx="2286921" cy="3249800"/>
          </a:xfrm>
          <a:prstGeom prst="rect">
            <a:avLst/>
          </a:prstGeom>
        </p:spPr>
      </p:pic>
      <p:pic>
        <p:nvPicPr>
          <p:cNvPr id="144" name="Content Placeholder 6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C42412A5-DEA8-4C5F-B49B-3605AF459C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169" r="2" b="34245"/>
          <a:stretch/>
        </p:blipFill>
        <p:spPr>
          <a:xfrm>
            <a:off x="5626823" y="4157449"/>
            <a:ext cx="3798247" cy="23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6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C1A1EAE-357C-4E0F-B9D2-FA8CCF1A0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89E91-FC20-455E-942A-42097379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Creating an engaged Work culture</a:t>
            </a:r>
          </a:p>
        </p:txBody>
      </p:sp>
      <p:pic>
        <p:nvPicPr>
          <p:cNvPr id="8" name="Content Placeholder 4" descr="A person wearing glasses posing for a photo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FE0E5A4E-A320-451B-9568-60CC98E8F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2" r="1" b="39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7B48439-D018-4F5E-A949-730D7F6E2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“If you really have a strong corporate culture, they will think of themselves like family, like brothers and sisters… “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How do you create brothers and sisters out of strangers? </a:t>
            </a:r>
          </a:p>
        </p:txBody>
      </p:sp>
    </p:spTree>
    <p:extLst>
      <p:ext uri="{BB962C8B-B14F-4D97-AF65-F5344CB8AC3E}">
        <p14:creationId xmlns:p14="http://schemas.microsoft.com/office/powerpoint/2010/main" val="5514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F97C6-4336-4749-B22B-996EC3B0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dirty="0"/>
              <a:t>RETENTION OF TALENT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3F407EB-DEE0-45A7-8D9C-905C9E8485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CB5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3">
            <a:extLst>
              <a:ext uri="{FF2B5EF4-FFF2-40B4-BE49-F238E27FC236}">
                <a16:creationId xmlns:a16="http://schemas.microsoft.com/office/drawing/2014/main" xmlns="" id="{464BF882-5C9C-475A-88A4-4C5AE0DDC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5" y="2286000"/>
            <a:ext cx="3454973" cy="3931920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pic>
        <p:nvPicPr>
          <p:cNvPr id="35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DC3836F-96BD-4B80-89C9-A45BAB40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2" y="1174751"/>
            <a:ext cx="6909577" cy="45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9464E-5749-4406-AF20-C7D61568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/>
              <a:t>Building a modern, equal &amp; inclusive workplace</a:t>
            </a:r>
          </a:p>
        </p:txBody>
      </p:sp>
      <p:pic>
        <p:nvPicPr>
          <p:cNvPr id="8" name="Content Placeholder 4" descr="A drawing of a person&#10;&#10;Description generated with high confidence">
            <a:extLst>
              <a:ext uri="{FF2B5EF4-FFF2-40B4-BE49-F238E27FC236}">
                <a16:creationId xmlns:a16="http://schemas.microsoft.com/office/drawing/2014/main" xmlns="" id="{F4B1C0AF-1DC4-4428-8FFD-2E11A9D8E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9" r="6283" b="1"/>
          <a:stretch/>
        </p:blipFill>
        <p:spPr>
          <a:xfrm>
            <a:off x="4654984" y="1422728"/>
            <a:ext cx="6896936" cy="40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1063F05-99EF-4DA3-B595-4E26670F29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E4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D95B2-56AD-4ACD-91C5-4C1A4BCA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2018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FEVS snapshot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0A835C2-2B9B-4174-AA2C-60A4F1311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C45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CA5EA60-92FE-4F60-9A28-D142D856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B71DAF69-35D1-45BE-A3AB-C015F4FB3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9"/>
          <a:stretch/>
        </p:blipFill>
        <p:spPr>
          <a:xfrm>
            <a:off x="5468548" y="10"/>
            <a:ext cx="67234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9CFD7A6D-FA14-4CD3-A2F0-B2CDF6484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E23C0-459F-439A-8B10-DFED1B73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en-US" dirty="0"/>
              <a:t>Future Federal workforce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78FE06D1-5BC3-4511-B13C-CC9E57B2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28D9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xmlns="" id="{FF445E59-0462-4BC4-A4DC-0BF94AC67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Diversity through Inclusion&gt; means mission efficacy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Enhanced Talent pipeline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Increased Retention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Ability to connect w/fellow customers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C98E40B-A3CC-438D-B558-DF71232A85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rgbClr val="72A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17F33D1-7DED-4080-B2A7-31A990D810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6A27CF8-7FC9-4B6F-9D22-B15C985FA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" r="3465" b="-1"/>
          <a:stretch/>
        </p:blipFill>
        <p:spPr>
          <a:xfrm>
            <a:off x="6569894" y="509143"/>
            <a:ext cx="3602736" cy="328741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6713302-E175-43AA-B068-554ADB516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D11DFD7-4821-40B5-90D4-CB93EADE3B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398210D-2A1F-487B-A18F-8E00B6652A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E6F333A-550A-42A8-8150-4E8C6BF33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799" y="4773520"/>
            <a:ext cx="288036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5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BA90A1-6BEC-48B7-BBE0-886326225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950F2D-29CC-4F1C-8AFA-D6AE15BFA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744FD0-F8C1-4045-B1B8-26414F61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699" y="643467"/>
            <a:ext cx="572860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1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xmlns="" id="{80CB1E2E-45E0-419E-87C0-A442E9D29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25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100</Words>
  <Application>Microsoft Office PowerPoint</Application>
  <PresentationFormat>Custom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Integral</vt:lpstr>
      <vt:lpstr>Empowering engaged leaders</vt:lpstr>
      <vt:lpstr>Creating an engaged Work culture</vt:lpstr>
      <vt:lpstr>RETENTION OF TALENT</vt:lpstr>
      <vt:lpstr>Building a modern, equal &amp; inclusive workplace</vt:lpstr>
      <vt:lpstr>2018 FEVS snapshot</vt:lpstr>
      <vt:lpstr>PowerPoint Presentation</vt:lpstr>
      <vt:lpstr>Future Federal workforce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Connect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engaged leaders</dc:title>
  <dc:creator>strategicworking@gmail.com</dc:creator>
  <cp:lastModifiedBy>TWELLS</cp:lastModifiedBy>
  <cp:revision>3</cp:revision>
  <dcterms:created xsi:type="dcterms:W3CDTF">2019-03-04T15:26:07Z</dcterms:created>
  <dcterms:modified xsi:type="dcterms:W3CDTF">2019-03-04T17:09:28Z</dcterms:modified>
  <cp:contentStatus/>
</cp:coreProperties>
</file>