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21"/>
  </p:notesMasterIdLst>
  <p:handoutMasterIdLst>
    <p:handoutMasterId r:id="rId22"/>
  </p:handoutMasterIdLst>
  <p:sldIdLst>
    <p:sldId id="271" r:id="rId2"/>
    <p:sldId id="286" r:id="rId3"/>
    <p:sldId id="305" r:id="rId4"/>
    <p:sldId id="317" r:id="rId5"/>
    <p:sldId id="303" r:id="rId6"/>
    <p:sldId id="296" r:id="rId7"/>
    <p:sldId id="316" r:id="rId8"/>
    <p:sldId id="313" r:id="rId9"/>
    <p:sldId id="294" r:id="rId10"/>
    <p:sldId id="319" r:id="rId11"/>
    <p:sldId id="320" r:id="rId12"/>
    <p:sldId id="321" r:id="rId13"/>
    <p:sldId id="306" r:id="rId14"/>
    <p:sldId id="312" r:id="rId15"/>
    <p:sldId id="314" r:id="rId16"/>
    <p:sldId id="322" r:id="rId17"/>
    <p:sldId id="315" r:id="rId18"/>
    <p:sldId id="318" r:id="rId19"/>
    <p:sldId id="287" r:id="rId20"/>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66"/>
    <a:srgbClr val="FF66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1" autoAdjust="0"/>
    <p:restoredTop sz="88183" autoAdjust="0"/>
  </p:normalViewPr>
  <p:slideViewPr>
    <p:cSldViewPr>
      <p:cViewPr>
        <p:scale>
          <a:sx n="81" d="100"/>
          <a:sy n="81" d="100"/>
        </p:scale>
        <p:origin x="-1758" y="-330"/>
      </p:cViewPr>
      <p:guideLst>
        <p:guide orient="horz" pos="2160"/>
        <p:guide pos="2880"/>
      </p:guideLst>
    </p:cSldViewPr>
  </p:slideViewPr>
  <p:outlineViewPr>
    <p:cViewPr>
      <p:scale>
        <a:sx n="33" d="100"/>
        <a:sy n="33" d="100"/>
      </p:scale>
      <p:origin x="0" y="164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4C4FF38C-7164-4E3C-AD70-21FE02AC4FF2}" type="datetimeFigureOut">
              <a:rPr lang="en-US" smtClean="0"/>
              <a:t>7/2/2020</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89092629-9DFB-40E1-8736-2A690BA8F869}" type="slidenum">
              <a:rPr lang="en-US" smtClean="0"/>
              <a:t>‹#›</a:t>
            </a:fld>
            <a:endParaRPr lang="en-US" dirty="0"/>
          </a:p>
        </p:txBody>
      </p:sp>
    </p:spTree>
    <p:extLst>
      <p:ext uri="{BB962C8B-B14F-4D97-AF65-F5344CB8AC3E}">
        <p14:creationId xmlns:p14="http://schemas.microsoft.com/office/powerpoint/2010/main" val="261629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7308549-C55A-4F8D-BB21-D8F0B8E53C08}" type="slidenum">
              <a:rPr lang="en-US"/>
              <a:pPr>
                <a:defRPr/>
              </a:pPr>
              <a:t>‹#›</a:t>
            </a:fld>
            <a:endParaRPr lang="en-US" dirty="0"/>
          </a:p>
        </p:txBody>
      </p:sp>
    </p:spTree>
    <p:extLst>
      <p:ext uri="{BB962C8B-B14F-4D97-AF65-F5344CB8AC3E}">
        <p14:creationId xmlns:p14="http://schemas.microsoft.com/office/powerpoint/2010/main" val="2585723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EB803E0-77BC-440C-BCBD-04A713686F8C}" type="slidenum">
              <a:rPr lang="en-US" smtClean="0"/>
              <a:pPr/>
              <a:t>1</a:t>
            </a:fld>
            <a:endParaRPr 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7639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While membership is 10,000 we represent some 200,000 federal managers in public services.</a:t>
            </a:r>
          </a:p>
          <a:p>
            <a:r>
              <a:rPr lang="en-US" dirty="0" smtClean="0"/>
              <a:t>We are structured in 8 geographical zones</a:t>
            </a:r>
          </a:p>
          <a:p>
            <a:r>
              <a:rPr lang="en-US" dirty="0" smtClean="0"/>
              <a:t>We have an office in Alexandria, VA</a:t>
            </a:r>
          </a:p>
          <a:p>
            <a:r>
              <a:rPr lang="en-US" dirty="0" smtClean="0"/>
              <a:t>Staff includes Director of Marketing and Recruitment</a:t>
            </a:r>
          </a:p>
          <a:p>
            <a:r>
              <a:rPr lang="en-US" dirty="0" smtClean="0"/>
              <a:t>Legislative Director, Assistant to the Legislative Director and Grass Roots Coordinator</a:t>
            </a:r>
          </a:p>
          <a:p>
            <a:r>
              <a:rPr lang="en-US" dirty="0" smtClean="0"/>
              <a:t>Membership coordinator and an Administrative Assistant.</a:t>
            </a:r>
          </a:p>
        </p:txBody>
      </p:sp>
      <p:sp>
        <p:nvSpPr>
          <p:cNvPr id="14340" name="Slide Number Placeholder 3"/>
          <p:cNvSpPr>
            <a:spLocks noGrp="1"/>
          </p:cNvSpPr>
          <p:nvPr>
            <p:ph type="sldNum" sz="quarter" idx="5"/>
          </p:nvPr>
        </p:nvSpPr>
        <p:spPr>
          <a:noFill/>
        </p:spPr>
        <p:txBody>
          <a:bodyPr/>
          <a:lstStyle/>
          <a:p>
            <a:fld id="{024527D0-AAC2-4076-BFAA-D5288E26651E}" type="slidenum">
              <a:rPr lang="en-US" smtClean="0"/>
              <a:pPr/>
              <a:t>2</a:t>
            </a:fld>
            <a:endParaRPr lang="en-US" dirty="0" smtClean="0"/>
          </a:p>
        </p:txBody>
      </p:sp>
    </p:spTree>
    <p:extLst>
      <p:ext uri="{BB962C8B-B14F-4D97-AF65-F5344CB8AC3E}">
        <p14:creationId xmlns:p14="http://schemas.microsoft.com/office/powerpoint/2010/main" val="182914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7280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ED9FC-CF2C-4995-B769-63B86D39949E}" type="slidenum">
              <a:rPr lang="en-US"/>
              <a:pPr/>
              <a:t>13</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791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Hatch Act!</a:t>
            </a:r>
            <a:endParaRPr lang="en-US" dirty="0"/>
          </a:p>
        </p:txBody>
      </p:sp>
      <p:sp>
        <p:nvSpPr>
          <p:cNvPr id="4" name="Slide Number Placeholder 3"/>
          <p:cNvSpPr>
            <a:spLocks noGrp="1"/>
          </p:cNvSpPr>
          <p:nvPr>
            <p:ph type="sldNum" sz="quarter" idx="10"/>
          </p:nvPr>
        </p:nvSpPr>
        <p:spPr/>
        <p:txBody>
          <a:bodyPr/>
          <a:lstStyle/>
          <a:p>
            <a:fld id="{02C047F4-952E-4D06-8A65-0CA67E6E9E7C}" type="slidenum">
              <a:rPr lang="en-US" smtClean="0"/>
              <a:pPr/>
              <a:t>14</a:t>
            </a:fld>
            <a:endParaRPr lang="en-US" dirty="0"/>
          </a:p>
        </p:txBody>
      </p:sp>
    </p:spTree>
    <p:extLst>
      <p:ext uri="{BB962C8B-B14F-4D97-AF65-F5344CB8AC3E}">
        <p14:creationId xmlns:p14="http://schemas.microsoft.com/office/powerpoint/2010/main" val="43131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p:txBody>
          <a:bodyPr/>
          <a:lstStyle/>
          <a:p>
            <a:r>
              <a:rPr lang="en-US" dirty="0" smtClean="0"/>
              <a:t>All these in the interest to give our membership a reason to be an FMA member. The web site has a breakdown and description of all membership benefits </a:t>
            </a:r>
          </a:p>
          <a:p>
            <a:r>
              <a:rPr lang="en-US" dirty="0" smtClean="0"/>
              <a:t>National President is a guest 4 to 6 times a year on Local DC talk radio.</a:t>
            </a:r>
          </a:p>
        </p:txBody>
      </p:sp>
      <p:sp>
        <p:nvSpPr>
          <p:cNvPr id="18436" name="Slide Number Placeholder 3"/>
          <p:cNvSpPr>
            <a:spLocks noGrp="1"/>
          </p:cNvSpPr>
          <p:nvPr>
            <p:ph type="sldNum" sz="quarter" idx="5"/>
          </p:nvPr>
        </p:nvSpPr>
        <p:spPr>
          <a:noFill/>
        </p:spPr>
        <p:txBody>
          <a:bodyPr/>
          <a:lstStyle/>
          <a:p>
            <a:fld id="{11CAD3BF-E2A8-4CC5-8581-880755E3C73D}" type="slidenum">
              <a:rPr lang="en-US"/>
              <a:pPr/>
              <a:t>17</a:t>
            </a:fld>
            <a:endParaRPr lang="en-US" dirty="0"/>
          </a:p>
        </p:txBody>
      </p:sp>
    </p:spTree>
    <p:extLst>
      <p:ext uri="{BB962C8B-B14F-4D97-AF65-F5344CB8AC3E}">
        <p14:creationId xmlns:p14="http://schemas.microsoft.com/office/powerpoint/2010/main" val="318691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dirty="0" smtClean="0"/>
              <a:t>If you look at the web site it tells all FMA activity.  Hot button issues appear on the home page. Ongoing legislative issues appear in the legislative section. The Washington Report details all current legislation along with statements made by FMA National President or Legislative Director. </a:t>
            </a:r>
          </a:p>
        </p:txBody>
      </p:sp>
      <p:sp>
        <p:nvSpPr>
          <p:cNvPr id="16388" name="Slide Number Placeholder 3"/>
          <p:cNvSpPr>
            <a:spLocks noGrp="1"/>
          </p:cNvSpPr>
          <p:nvPr>
            <p:ph type="sldNum" sz="quarter" idx="5"/>
          </p:nvPr>
        </p:nvSpPr>
        <p:spPr>
          <a:noFill/>
        </p:spPr>
        <p:txBody>
          <a:bodyPr/>
          <a:lstStyle/>
          <a:p>
            <a:fld id="{4BA02D68-5D2F-4AD4-9309-896C493BBC3F}" type="slidenum">
              <a:rPr lang="en-US" smtClean="0"/>
              <a:pPr/>
              <a:t>19</a:t>
            </a:fld>
            <a:endParaRPr lang="en-US" dirty="0" smtClean="0"/>
          </a:p>
        </p:txBody>
      </p:sp>
    </p:spTree>
    <p:extLst>
      <p:ext uri="{BB962C8B-B14F-4D97-AF65-F5344CB8AC3E}">
        <p14:creationId xmlns:p14="http://schemas.microsoft.com/office/powerpoint/2010/main" val="419378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FE2BAF0-392F-4143-9A55-D85D5D991AB9}" type="datetimeFigureOut">
              <a:rPr lang="en-US" smtClean="0"/>
              <a:pPr/>
              <a:t>7/2/2020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D552BB6-0C5C-4BCA-AC3D-AAF3B1B4FDD4}"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E830FF-BECF-4A49-BF4A-E021D5048625}"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325FF-0E53-44F3-B9E2-E78084A534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3A0CC7CF-FEC6-44AA-884D-D712DFAE365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FD628E-866E-47FA-B827-A6938AEF2F55}"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CDC6C7-4308-4CEC-9E59-5904A60B5FA2}"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4B12A72-A644-45FD-A66A-EFCB4C38803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AA567CA-2629-42A8-A187-8A374C420782}" type="datetimeFigureOut">
              <a:rPr lang="en-US" smtClean="0"/>
              <a:pPr/>
              <a:t>7/2/2020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1DB137-FD50-4965-9DCC-49A020C719D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1EA23B2-3090-4E9E-8688-6F87FBEF4382}"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735DF-7100-490E-AF71-5F9C4A105B90}"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8396CD-2997-436E-AAA9-5032B11CB7C3}" type="datetimeFigureOut">
              <a:rPr lang="en-US" smtClean="0"/>
              <a:pPr/>
              <a:t>7/2/2020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5F098DA-48CB-449E-8D1A-EA916CBD8EF8}"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2076DB-1696-41C0-9895-02F762596738}" type="datetimeFigureOut">
              <a:rPr lang="en-US" smtClean="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86057EA-B51F-4E08-89C1-996E67BAD4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EE5EA6-0BC9-4F60-8B23-D61AD31D2D6A}" type="datetimeFigureOut">
              <a:rPr lang="en-US" smtClean="0"/>
              <a:pPr/>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250B66-27C0-49ED-9405-9CEE1FB264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60272E-7F98-4F3B-97C0-6E0EBA6EB7A7}"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5831E54-5B71-49C9-810E-2F563A09431D}" type="datetimeFigureOut">
              <a:rPr lang="en-US" smtClean="0"/>
              <a:pPr/>
              <a:t>7/2/2020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2D3D5A1-CCFA-4690-AE46-57E2D4B9BD2D}"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30DA4DCF-E2FA-4037-8BB6-2B2159E7C2E4}" type="datetimeFigureOut">
              <a:rPr lang="en-US" smtClean="0"/>
              <a:pPr/>
              <a:t>7/2/2020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EC61A90-37E2-404A-87D3-DAED6455BCDF}" type="datetimeFigureOut">
              <a:rPr lang="en-US" smtClean="0"/>
              <a:pPr/>
              <a:t>7/2/2020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9C3CC3C-E662-42E1-93C8-ED107922AB60}"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witter.com/FedManagers" TargetMode="External"/><Relationship Id="rId5" Type="http://schemas.openxmlformats.org/officeDocument/2006/relationships/hyperlink" Target="http://www.facebook.com/fedmanagers" TargetMode="External"/><Relationship Id="rId4" Type="http://schemas.openxmlformats.org/officeDocument/2006/relationships/hyperlink" Target="http://www.fedmanager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9" name="Text Box 7"/>
          <p:cNvSpPr txBox="1">
            <a:spLocks noChangeArrowheads="1"/>
          </p:cNvSpPr>
          <p:nvPr/>
        </p:nvSpPr>
        <p:spPr bwMode="auto">
          <a:xfrm>
            <a:off x="-66545" y="0"/>
            <a:ext cx="9277091" cy="769441"/>
          </a:xfrm>
          <a:prstGeom prst="rect">
            <a:avLst/>
          </a:prstGeom>
          <a:noFill/>
          <a:ln w="9525">
            <a:noFill/>
            <a:miter lim="800000"/>
            <a:headEnd/>
            <a:tailEnd/>
          </a:ln>
          <a:effectLst/>
        </p:spPr>
        <p:txBody>
          <a:bodyPr wrap="none">
            <a:spAutoFit/>
          </a:bodyPr>
          <a:lstStyle/>
          <a:p>
            <a:pPr algn="ctr"/>
            <a:r>
              <a:rPr lang="en-US" sz="4400" b="1" dirty="0">
                <a:solidFill>
                  <a:schemeClr val="bg1"/>
                </a:solidFill>
                <a:latin typeface="Cambria" pitchFamily="18" charset="0"/>
              </a:rPr>
              <a:t>FEDERAL MANAGERS ASSOCIATION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769441"/>
            <a:ext cx="3810000" cy="106048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494094"/>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Legislative Accomplishments</a:t>
            </a:r>
          </a:p>
          <a:p>
            <a:r>
              <a:rPr lang="en-US" sz="4800" b="1" dirty="0" smtClean="0">
                <a:latin typeface="Cambria" pitchFamily="18" charset="0"/>
              </a:rPr>
              <a:t>                      </a:t>
            </a:r>
            <a:endParaRPr lang="en-US" sz="4800" b="1" dirty="0">
              <a:latin typeface="Cambria" pitchFamily="18" charset="0"/>
            </a:endParaRPr>
          </a:p>
        </p:txBody>
      </p:sp>
      <p:sp>
        <p:nvSpPr>
          <p:cNvPr id="9" name="Content Placeholder 5">
            <a:extLst>
              <a:ext uri="{FF2B5EF4-FFF2-40B4-BE49-F238E27FC236}">
                <a16:creationId xmlns:a16="http://schemas.microsoft.com/office/drawing/2014/main" xmlns="" id="{3C29C9F5-2F77-49A1-AEB5-5809C29A713F}"/>
              </a:ext>
            </a:extLst>
          </p:cNvPr>
          <p:cNvSpPr>
            <a:spLocks noGrp="1"/>
          </p:cNvSpPr>
          <p:nvPr>
            <p:ph idx="1"/>
          </p:nvPr>
        </p:nvSpPr>
        <p:spPr>
          <a:xfrm>
            <a:off x="304800" y="1524000"/>
            <a:ext cx="8610600" cy="4724399"/>
          </a:xfrm>
          <a:prstGeom prst="rect">
            <a:avLst/>
          </a:prstGeom>
        </p:spPr>
        <p:txBody>
          <a:bodyPr>
            <a:normAutofit fontScale="5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Averted Pay Freeze in 2019 and 2020: </a:t>
            </a:r>
            <a:r>
              <a:rPr kumimoji="0" lang="en-US" b="0" i="0" u="none" strike="noStrike" kern="0" cap="none" spc="0" normalizeH="0" baseline="0" noProof="0" dirty="0">
                <a:ln>
                  <a:noFill/>
                </a:ln>
                <a:solidFill>
                  <a:sysClr val="windowText" lastClr="000000"/>
                </a:solidFill>
                <a:effectLst/>
                <a:uLnTx/>
                <a:uFillTx/>
              </a:rPr>
              <a:t>FMA members helped persuade Congress to override the administration’s call for an across-the-board pay freeze in both 2019 and 2020. Federal employees </a:t>
            </a:r>
            <a:r>
              <a:rPr kumimoji="0" lang="en-US" b="0" i="0" u="none" strike="noStrike" kern="0" cap="none" spc="0" normalizeH="0" baseline="0" noProof="0" dirty="0" smtClean="0">
                <a:ln>
                  <a:noFill/>
                </a:ln>
                <a:solidFill>
                  <a:sysClr val="windowText" lastClr="000000"/>
                </a:solidFill>
                <a:effectLst/>
                <a:uLnTx/>
                <a:uFillTx/>
              </a:rPr>
              <a:t>instead received </a:t>
            </a:r>
            <a:r>
              <a:rPr kumimoji="0" lang="en-US" b="0" i="0" u="none" strike="noStrike" kern="0" cap="none" spc="0" normalizeH="0" baseline="0" noProof="0" dirty="0">
                <a:ln>
                  <a:noFill/>
                </a:ln>
                <a:solidFill>
                  <a:sysClr val="windowText" lastClr="000000"/>
                </a:solidFill>
                <a:effectLst/>
                <a:uLnTx/>
                <a:uFillTx/>
              </a:rPr>
              <a:t>a 3.1 percent pay raise in 2020.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FERS Sick Leave Credit:  </a:t>
            </a:r>
            <a:r>
              <a:rPr kumimoji="0" lang="en-US" b="0" i="0" u="none" strike="noStrike" kern="0" cap="none" spc="0" normalizeH="0" baseline="0" noProof="0" dirty="0">
                <a:ln>
                  <a:noFill/>
                </a:ln>
                <a:solidFill>
                  <a:sysClr val="windowText" lastClr="000000"/>
                </a:solidFill>
                <a:effectLst/>
                <a:uLnTx/>
                <a:uFillTx/>
              </a:rPr>
              <a:t>Those enrolled in the Federal Employees Retirement System (FERS) receive an average of at least $500 a year for applying unused sick leave towards their retirement plan. FMA was the driving force behind this legislation that rewards feds for responsible use of leave.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Repeal of DOD Cuts to Long-Term TDY Per Diems: </a:t>
            </a:r>
            <a:r>
              <a:rPr kumimoji="0" lang="en-US" b="0" i="0" u="none" strike="noStrike" kern="0" cap="none" spc="0" normalizeH="0" baseline="0" noProof="0" dirty="0">
                <a:ln>
                  <a:noFill/>
                </a:ln>
                <a:solidFill>
                  <a:sysClr val="windowText" lastClr="000000"/>
                </a:solidFill>
                <a:effectLst/>
                <a:uLnTx/>
                <a:uFillTx/>
              </a:rPr>
              <a:t>FMA worked tirelessly for nearly four years to repeal drastic cuts of as much as 45 percent to Department of Defense (DOD) long-term TDY per diems. As a result of our efforts, DOD may no longer reduce the employee per diem allowance based on the duration of the TDY assignment.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Preventing Cuts to Benefits: </a:t>
            </a:r>
            <a:r>
              <a:rPr kumimoji="0" lang="en-US" b="0" i="0" u="none" strike="noStrike" kern="0" cap="none" spc="0" normalizeH="0" baseline="0" noProof="0" dirty="0">
                <a:ln>
                  <a:noFill/>
                </a:ln>
                <a:solidFill>
                  <a:sysClr val="windowText" lastClr="000000"/>
                </a:solidFill>
                <a:effectLst/>
                <a:uLnTx/>
                <a:uFillTx/>
              </a:rPr>
              <a:t>FMA stopped harmful proposals by Congress or included in the administration’s FY 2020 budget request that would have increased pension contributions for existing federal employees, eliminated the FERS COLA, reduced the CSRS COLA, shifted from the “High 3” to a “High 5,” or eliminated the FERS annuity supplement.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New Locality Pay Areas: </a:t>
            </a:r>
            <a:r>
              <a:rPr kumimoji="0" lang="en-US" b="0" i="0" u="none" strike="noStrike" kern="0" cap="none" spc="0" normalizeH="0" baseline="0" noProof="0" dirty="0">
                <a:ln>
                  <a:noFill/>
                </a:ln>
                <a:solidFill>
                  <a:sysClr val="windowText" lastClr="000000"/>
                </a:solidFill>
                <a:effectLst/>
                <a:uLnTx/>
                <a:uFillTx/>
              </a:rPr>
              <a:t>FMA advocated for the designation of six new locality pay areas beginning in 2019. These designations positively impact nearly 72,000 employees in Birmingham, Alabama; Burlington, Vermont; Corpus Christi, Texas; Omaha, Nebraska; San Antonio, Texas; and, Virginia Beach/Norfolk, Virginia.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362679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494094"/>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Legislative Accomplishments</a:t>
            </a:r>
          </a:p>
          <a:p>
            <a:r>
              <a:rPr lang="en-US" sz="4800" b="1" dirty="0" smtClean="0">
                <a:latin typeface="Cambria" pitchFamily="18" charset="0"/>
              </a:rPr>
              <a:t>                      </a:t>
            </a:r>
            <a:endParaRPr lang="en-US" sz="4800" b="1" dirty="0">
              <a:latin typeface="Cambria" pitchFamily="18" charset="0"/>
            </a:endParaRPr>
          </a:p>
        </p:txBody>
      </p:sp>
      <p:sp>
        <p:nvSpPr>
          <p:cNvPr id="7" name="Content Placeholder 5">
            <a:extLst>
              <a:ext uri="{FF2B5EF4-FFF2-40B4-BE49-F238E27FC236}">
                <a16:creationId xmlns:a16="http://schemas.microsoft.com/office/drawing/2014/main" xmlns="" id="{3C29C9F5-2F77-49A1-AEB5-5809C29A713F}"/>
              </a:ext>
            </a:extLst>
          </p:cNvPr>
          <p:cNvSpPr>
            <a:spLocks noGrp="1"/>
          </p:cNvSpPr>
          <p:nvPr>
            <p:ph sz="quarter" idx="1"/>
          </p:nvPr>
        </p:nvSpPr>
        <p:spPr>
          <a:xfrm>
            <a:off x="301752" y="1527048"/>
            <a:ext cx="8503920" cy="4572000"/>
          </a:xfrm>
          <a:prstGeom prst="rect">
            <a:avLst/>
          </a:prstGeo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Paid Parental Leave: </a:t>
            </a:r>
            <a:r>
              <a:rPr kumimoji="0" lang="en-US" sz="1800" b="0" i="0" u="none" strike="noStrike" kern="0" cap="none" spc="0" normalizeH="0" baseline="0" noProof="0" dirty="0">
                <a:ln>
                  <a:noFill/>
                </a:ln>
                <a:solidFill>
                  <a:sysClr val="windowText" lastClr="000000"/>
                </a:solidFill>
                <a:effectLst/>
                <a:uLnTx/>
                <a:uFillTx/>
              </a:rPr>
              <a:t>FMA supported the successful effort to provide 12 weeks of paid parental leave for new mothers and fathers (by birth, adoption, or foster) of a </a:t>
            </a:r>
            <a:r>
              <a:rPr kumimoji="0" lang="en-US" sz="1800" b="0" i="0" u="none" strike="noStrike" kern="0" cap="none" spc="0" normalizeH="0" baseline="0" noProof="0" dirty="0" smtClean="0">
                <a:ln>
                  <a:noFill/>
                </a:ln>
                <a:solidFill>
                  <a:sysClr val="windowText" lastClr="000000"/>
                </a:solidFill>
                <a:effectLst/>
                <a:uLnTx/>
                <a:uFillTx/>
              </a:rPr>
              <a:t>child</a:t>
            </a:r>
            <a:r>
              <a:rPr kumimoji="0" lang="en-US" sz="1800" b="0" i="0" u="none" strike="noStrike" kern="0" cap="none" spc="0" normalizeH="0" baseline="0" noProof="0" dirty="0">
                <a:ln>
                  <a:noFill/>
                </a:ln>
                <a:solidFill>
                  <a:sysClr val="windowText" lastClr="000000"/>
                </a:solidFill>
                <a:effectLst/>
                <a:uLnTx/>
                <a:uFillTx/>
              </a:rPr>
              <a:t>. Legislation included in the FY 2020 National Defense Authorization Act (NDAA).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Wounded Warriors Federal Leave Act: </a:t>
            </a:r>
            <a:r>
              <a:rPr kumimoji="0" lang="en-US" sz="1800" b="0" i="0" u="none" strike="noStrike" kern="0" cap="none" spc="0" normalizeH="0" baseline="0" noProof="0" dirty="0">
                <a:ln>
                  <a:noFill/>
                </a:ln>
                <a:solidFill>
                  <a:sysClr val="windowText" lastClr="000000"/>
                </a:solidFill>
                <a:effectLst/>
                <a:uLnTx/>
                <a:uFillTx/>
              </a:rPr>
              <a:t>Thanks to FMA, new feds with a service-connected disability will begin their career with 104 hours of additional sick leave to use for their disability-related appointments and treatment during their first year as federal employees. In addition to the legislative action, FMA worked with rule makers at the Office of Personnel Management (OPM) who drafted exemplary rules for implementation.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Allowing Feds in Reserves an opportunity to enroll in the health plan of choice</a:t>
            </a:r>
            <a:r>
              <a:rPr kumimoji="0" lang="en-US" sz="1800" b="0" i="0" u="none" strike="noStrike" kern="0" cap="none" spc="0" normalizeH="0" baseline="0" noProof="0" dirty="0">
                <a:ln>
                  <a:noFill/>
                </a:ln>
                <a:solidFill>
                  <a:sysClr val="windowText" lastClr="000000"/>
                </a:solidFill>
                <a:effectLst/>
                <a:uLnTx/>
                <a:uFillTx/>
              </a:rPr>
              <a:t>: FMA advocated for the TRICARE Reserve Select Improvement Act, which allows feds in the reserves or National Guard to enroll in this plan, like their non-fed counterparts, if they choose. Language included in the FY 2020 NDAA.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Protect the 2-Year Probationary Period at DOD: </a:t>
            </a:r>
            <a:r>
              <a:rPr kumimoji="0" lang="en-US" sz="1800" b="0" i="0" u="none" strike="noStrike" kern="0" cap="none" spc="0" normalizeH="0" baseline="0" noProof="0" dirty="0">
                <a:ln>
                  <a:noFill/>
                </a:ln>
                <a:solidFill>
                  <a:sysClr val="windowText" lastClr="000000"/>
                </a:solidFill>
                <a:effectLst/>
                <a:uLnTx/>
                <a:uFillTx/>
              </a:rPr>
              <a:t>FMA successfully revised House-passed language that would have changed the probationary period at DOD from two years to one year. NDAA requires a study to assess the current probationary period.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96970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494094"/>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Legislative Accomplishments</a:t>
            </a:r>
          </a:p>
          <a:p>
            <a:r>
              <a:rPr lang="en-US" sz="4800" b="1" dirty="0" smtClean="0">
                <a:latin typeface="Cambria" pitchFamily="18" charset="0"/>
              </a:rPr>
              <a:t>                      </a:t>
            </a:r>
            <a:endParaRPr lang="en-US" sz="4800" b="1" dirty="0">
              <a:latin typeface="Cambria" pitchFamily="18" charset="0"/>
            </a:endParaRPr>
          </a:p>
        </p:txBody>
      </p:sp>
      <p:sp>
        <p:nvSpPr>
          <p:cNvPr id="8" name="Content Placeholder 5">
            <a:extLst>
              <a:ext uri="{FF2B5EF4-FFF2-40B4-BE49-F238E27FC236}">
                <a16:creationId xmlns:a16="http://schemas.microsoft.com/office/drawing/2014/main" xmlns="" id="{3C29C9F5-2F77-49A1-AEB5-5809C29A713F}"/>
              </a:ext>
            </a:extLst>
          </p:cNvPr>
          <p:cNvSpPr>
            <a:spLocks noGrp="1"/>
          </p:cNvSpPr>
          <p:nvPr>
            <p:ph sz="quarter" idx="1"/>
          </p:nvPr>
        </p:nvSpPr>
        <p:spPr>
          <a:xfrm>
            <a:off x="301752" y="1527048"/>
            <a:ext cx="8503920" cy="4721352"/>
          </a:xfrm>
          <a:prstGeom prst="rect">
            <a:avLst/>
          </a:prstGeom>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FEHBP Self Plus One: </a:t>
            </a:r>
            <a:r>
              <a:rPr kumimoji="0" lang="en-US" sz="2400" b="0" i="0" u="none" strike="noStrike" kern="0" cap="none" spc="0" normalizeH="0" baseline="0" noProof="0" dirty="0">
                <a:ln>
                  <a:noFill/>
                </a:ln>
                <a:solidFill>
                  <a:sysClr val="windowText" lastClr="000000"/>
                </a:solidFill>
                <a:effectLst/>
                <a:uLnTx/>
                <a:uFillTx/>
              </a:rPr>
              <a:t>In the Bipartisan Budget Plan (P.L. 113-67), Members of Congress called for the Office of Personnel Management to offer a “Self Plus One” option to federal employees enrolled in the Federal Employees Health Benefits Program (FEHBP). FMA long advocated for this option, as it would immediately reduce federal spending and provide affordable health care to couples or single parents with one child.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Combat Zone Allowances, Benefits, and Gratuities for Civilian Personnel: </a:t>
            </a:r>
            <a:r>
              <a:rPr kumimoji="0" lang="en-US" sz="2400" b="0" i="0" u="none" strike="noStrike" kern="0" cap="none" spc="0" normalizeH="0" baseline="0" noProof="0" dirty="0">
                <a:ln>
                  <a:noFill/>
                </a:ln>
                <a:solidFill>
                  <a:sysClr val="windowText" lastClr="000000"/>
                </a:solidFill>
                <a:effectLst/>
                <a:uLnTx/>
                <a:uFillTx/>
              </a:rPr>
              <a:t>FMA supported the extension of this authority through 2020.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Disabled Veteran Leave Extension to FAA and VA: </a:t>
            </a:r>
            <a:r>
              <a:rPr kumimoji="0" lang="en-US" sz="2400" b="0" i="0" u="none" strike="noStrike" kern="0" cap="none" spc="0" normalizeH="0" baseline="0" noProof="0" dirty="0">
                <a:ln>
                  <a:noFill/>
                </a:ln>
                <a:solidFill>
                  <a:sysClr val="windowText" lastClr="000000"/>
                </a:solidFill>
                <a:effectLst/>
                <a:uLnTx/>
                <a:uFillTx/>
              </a:rPr>
              <a:t>FMA worked with legislators in the House and Senate to extend eligibility for disabled veteran leave to Title 49 employees (Federal Aviation Administration) and Title 38 (Veterans Affairs) employees.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Phased Retirement:  </a:t>
            </a:r>
            <a:r>
              <a:rPr kumimoji="0" lang="en-US" sz="2400" b="0" i="0" u="none" strike="noStrike" kern="0" cap="none" spc="0" normalizeH="0" baseline="0" noProof="0" dirty="0">
                <a:ln>
                  <a:noFill/>
                </a:ln>
                <a:solidFill>
                  <a:sysClr val="windowText" lastClr="000000"/>
                </a:solidFill>
                <a:effectLst/>
                <a:uLnTx/>
                <a:uFillTx/>
              </a:rPr>
              <a:t>Employees who are retirement-eligible now have the choice of switching to part-time work, drawing a partial salary and a partial annuity, both prorated according to the time worked.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Reemployed Annuitants Legislation:  </a:t>
            </a:r>
            <a:r>
              <a:rPr kumimoji="0" lang="en-US" sz="2400" b="0" i="0" u="none" strike="noStrike" kern="0" cap="none" spc="0" normalizeH="0" baseline="0" noProof="0" dirty="0">
                <a:ln>
                  <a:noFill/>
                </a:ln>
                <a:solidFill>
                  <a:sysClr val="windowText" lastClr="000000"/>
                </a:solidFill>
                <a:effectLst/>
                <a:uLnTx/>
                <a:uFillTx/>
              </a:rPr>
              <a:t>FMA’s efforts were crucial to the passage of legislation that allows retired feds to return to service part-time without offsetting their annuities.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Locality Pay Extension:  </a:t>
            </a:r>
            <a:r>
              <a:rPr kumimoji="0" lang="en-US" sz="2400" b="0" i="0" u="none" strike="noStrike" kern="0" cap="none" spc="0" normalizeH="0" baseline="0" noProof="0" dirty="0">
                <a:ln>
                  <a:noFill/>
                </a:ln>
                <a:solidFill>
                  <a:sysClr val="windowText" lastClr="000000"/>
                </a:solidFill>
                <a:effectLst/>
                <a:uLnTx/>
                <a:uFillTx/>
              </a:rPr>
              <a:t>Federal employees in Alaska, Hawaii, and U.S. Territories now receive locality pay. Thanks to work done by FMA local chapters in Hawaii, the legislation signed into law closely mirrored FMA’s proposal.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431679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sz="quarter" idx="1"/>
          </p:nvPr>
        </p:nvSpPr>
        <p:spPr>
          <a:xfrm>
            <a:off x="266700" y="1523999"/>
            <a:ext cx="4078287" cy="5067301"/>
          </a:xfrm>
        </p:spPr>
        <p:txBody>
          <a:bodyPr>
            <a:normAutofit/>
          </a:bodyPr>
          <a:lstStyle/>
          <a:p>
            <a:pPr lvl="0">
              <a:lnSpc>
                <a:spcPct val="90000"/>
              </a:lnSpc>
              <a:spcBef>
                <a:spcPts val="720"/>
              </a:spcBef>
              <a:buClr>
                <a:srgbClr val="D16349"/>
              </a:buClr>
              <a:buFont typeface="Wingdings" pitchFamily="2" charset="2"/>
              <a:buChar char="Ø"/>
            </a:pPr>
            <a:r>
              <a:rPr lang="en-US" sz="2300" i="1" dirty="0">
                <a:solidFill>
                  <a:prstClr val="black"/>
                </a:solidFill>
                <a:latin typeface="Cambria" pitchFamily="18" charset="0"/>
              </a:rPr>
              <a:t>“21</a:t>
            </a:r>
            <a:r>
              <a:rPr lang="en-US" sz="2300" i="1" baseline="30000" dirty="0">
                <a:solidFill>
                  <a:prstClr val="black"/>
                </a:solidFill>
                <a:latin typeface="Cambria" pitchFamily="18" charset="0"/>
              </a:rPr>
              <a:t>st</a:t>
            </a:r>
            <a:r>
              <a:rPr lang="en-US" sz="2300" i="1" dirty="0">
                <a:solidFill>
                  <a:prstClr val="black"/>
                </a:solidFill>
                <a:latin typeface="Cambria" pitchFamily="18" charset="0"/>
              </a:rPr>
              <a:t> Century Ideas for the 20</a:t>
            </a:r>
            <a:r>
              <a:rPr lang="en-US" sz="2300" i="1" baseline="30000" dirty="0">
                <a:solidFill>
                  <a:prstClr val="black"/>
                </a:solidFill>
                <a:latin typeface="Cambria" pitchFamily="18" charset="0"/>
              </a:rPr>
              <a:t>th</a:t>
            </a:r>
            <a:r>
              <a:rPr lang="en-US" sz="2300" i="1" dirty="0">
                <a:solidFill>
                  <a:prstClr val="black"/>
                </a:solidFill>
                <a:latin typeface="Cambria" pitchFamily="18" charset="0"/>
              </a:rPr>
              <a:t> Century Federal Civil Service”</a:t>
            </a:r>
            <a:r>
              <a:rPr lang="en-US" sz="2300" dirty="0">
                <a:solidFill>
                  <a:prstClr val="black"/>
                </a:solidFill>
                <a:latin typeface="Cambria" pitchFamily="18" charset="0"/>
              </a:rPr>
              <a:t> </a:t>
            </a:r>
            <a:endParaRPr lang="en-US" sz="2300" dirty="0" smtClean="0">
              <a:solidFill>
                <a:prstClr val="black"/>
              </a:solidFill>
              <a:latin typeface="Cambria" pitchFamily="18" charset="0"/>
            </a:endParaRPr>
          </a:p>
          <a:p>
            <a:pPr marL="0" lvl="0" indent="0">
              <a:spcBef>
                <a:spcPts val="0"/>
              </a:spcBef>
              <a:buClr>
                <a:srgbClr val="D16349"/>
              </a:buClr>
              <a:buNone/>
            </a:pPr>
            <a:r>
              <a:rPr lang="en-US" sz="2300" dirty="0" smtClean="0">
                <a:solidFill>
                  <a:srgbClr val="C5D1D7">
                    <a:lumMod val="50000"/>
                  </a:srgbClr>
                </a:solidFill>
                <a:latin typeface="Cambria" pitchFamily="18" charset="0"/>
              </a:rPr>
              <a:t>    </a:t>
            </a:r>
            <a:r>
              <a:rPr lang="en-US" sz="2300" dirty="0">
                <a:solidFill>
                  <a:srgbClr val="C5D1D7">
                    <a:lumMod val="50000"/>
                  </a:srgbClr>
                </a:solidFill>
                <a:latin typeface="Cambria" pitchFamily="18" charset="0"/>
              </a:rPr>
              <a:t>Senate Committee </a:t>
            </a:r>
            <a:r>
              <a:rPr lang="en-US" sz="2300" dirty="0" smtClean="0">
                <a:solidFill>
                  <a:srgbClr val="C5D1D7">
                    <a:lumMod val="50000"/>
                  </a:srgbClr>
                </a:solidFill>
                <a:latin typeface="Cambria" pitchFamily="18" charset="0"/>
              </a:rPr>
              <a:t>on</a:t>
            </a:r>
          </a:p>
          <a:p>
            <a:pPr marL="0" lvl="0" indent="0">
              <a:spcBef>
                <a:spcPts val="0"/>
              </a:spcBef>
              <a:buClr>
                <a:srgbClr val="D16349"/>
              </a:buClr>
              <a:buNone/>
            </a:pPr>
            <a:r>
              <a:rPr lang="en-US" sz="2300" dirty="0" smtClean="0">
                <a:solidFill>
                  <a:srgbClr val="C5D1D7">
                    <a:lumMod val="50000"/>
                  </a:srgbClr>
                </a:solidFill>
                <a:latin typeface="Cambria" pitchFamily="18" charset="0"/>
              </a:rPr>
              <a:t>    Homeland </a:t>
            </a:r>
            <a:r>
              <a:rPr lang="en-US" sz="2300" dirty="0">
                <a:solidFill>
                  <a:srgbClr val="C5D1D7">
                    <a:lumMod val="50000"/>
                  </a:srgbClr>
                </a:solidFill>
                <a:latin typeface="Cambria" pitchFamily="18" charset="0"/>
              </a:rPr>
              <a:t>Security and      </a:t>
            </a:r>
            <a:endParaRPr lang="en-US" sz="2300" dirty="0" smtClean="0">
              <a:solidFill>
                <a:srgbClr val="C5D1D7">
                  <a:lumMod val="50000"/>
                </a:srgbClr>
              </a:solidFill>
              <a:latin typeface="Cambria" pitchFamily="18" charset="0"/>
            </a:endParaRPr>
          </a:p>
          <a:p>
            <a:pPr marL="0" lvl="0" indent="0">
              <a:spcBef>
                <a:spcPts val="0"/>
              </a:spcBef>
              <a:buClr>
                <a:srgbClr val="D16349"/>
              </a:buClr>
              <a:buNone/>
            </a:pPr>
            <a:r>
              <a:rPr lang="en-US" sz="2300" dirty="0">
                <a:solidFill>
                  <a:srgbClr val="C5D1D7">
                    <a:lumMod val="50000"/>
                  </a:srgbClr>
                </a:solidFill>
                <a:latin typeface="Cambria" pitchFamily="18" charset="0"/>
              </a:rPr>
              <a:t> </a:t>
            </a:r>
            <a:r>
              <a:rPr lang="en-US" sz="2300" dirty="0" smtClean="0">
                <a:solidFill>
                  <a:srgbClr val="C5D1D7">
                    <a:lumMod val="50000"/>
                  </a:srgbClr>
                </a:solidFill>
                <a:latin typeface="Cambria" pitchFamily="18" charset="0"/>
              </a:rPr>
              <a:t>   Governmental </a:t>
            </a:r>
            <a:r>
              <a:rPr lang="en-US" sz="2300" dirty="0">
                <a:solidFill>
                  <a:srgbClr val="C5D1D7">
                    <a:lumMod val="50000"/>
                  </a:srgbClr>
                </a:solidFill>
                <a:latin typeface="Cambria" pitchFamily="18" charset="0"/>
              </a:rPr>
              <a:t>Affairs</a:t>
            </a:r>
          </a:p>
          <a:p>
            <a:pPr lvl="0">
              <a:lnSpc>
                <a:spcPct val="90000"/>
              </a:lnSpc>
              <a:spcBef>
                <a:spcPts val="720"/>
              </a:spcBef>
              <a:buClr>
                <a:srgbClr val="D16349"/>
              </a:buClr>
              <a:buFont typeface="Wingdings" pitchFamily="2" charset="2"/>
              <a:buChar char="Ø"/>
            </a:pPr>
            <a:endParaRPr lang="en-US" sz="1900" dirty="0">
              <a:solidFill>
                <a:srgbClr val="C5D1D7">
                  <a:lumMod val="50000"/>
                </a:srgbClr>
              </a:solidFill>
              <a:latin typeface="Cambria" pitchFamily="18" charset="0"/>
            </a:endParaRPr>
          </a:p>
          <a:p>
            <a:pPr lvl="0">
              <a:lnSpc>
                <a:spcPct val="90000"/>
              </a:lnSpc>
              <a:spcBef>
                <a:spcPts val="720"/>
              </a:spcBef>
              <a:buClr>
                <a:srgbClr val="D16349"/>
              </a:buClr>
              <a:buFont typeface="Wingdings" pitchFamily="2" charset="2"/>
              <a:buChar char="Ø"/>
            </a:pPr>
            <a:r>
              <a:rPr lang="en-US" sz="2300" i="1" dirty="0">
                <a:solidFill>
                  <a:prstClr val="black"/>
                </a:solidFill>
                <a:latin typeface="Cambria" pitchFamily="18" charset="0"/>
              </a:rPr>
              <a:t>“Is the Federal Government’s General Schedule  a Viable Personnel System for the Future?” </a:t>
            </a:r>
          </a:p>
          <a:p>
            <a:pPr marL="0" lvl="0" indent="0">
              <a:spcBef>
                <a:spcPts val="0"/>
              </a:spcBef>
              <a:buClr>
                <a:srgbClr val="D16349"/>
              </a:buClr>
              <a:buNone/>
            </a:pPr>
            <a:r>
              <a:rPr lang="en-US" sz="2300" i="1" dirty="0">
                <a:solidFill>
                  <a:prstClr val="black"/>
                </a:solidFill>
                <a:latin typeface="Cambria" pitchFamily="18" charset="0"/>
              </a:rPr>
              <a:t> </a:t>
            </a:r>
            <a:r>
              <a:rPr lang="en-US" sz="2300" dirty="0">
                <a:solidFill>
                  <a:prstClr val="black"/>
                </a:solidFill>
                <a:latin typeface="Cambria" pitchFamily="18" charset="0"/>
              </a:rPr>
              <a:t>   </a:t>
            </a:r>
            <a:r>
              <a:rPr lang="en-US" sz="2300" dirty="0" smtClean="0">
                <a:solidFill>
                  <a:srgbClr val="C5D1D7">
                    <a:lumMod val="50000"/>
                  </a:srgbClr>
                </a:solidFill>
                <a:latin typeface="Cambria" pitchFamily="18" charset="0"/>
              </a:rPr>
              <a:t>House </a:t>
            </a:r>
            <a:r>
              <a:rPr lang="en-US" sz="2300" dirty="0">
                <a:solidFill>
                  <a:srgbClr val="C5D1D7">
                    <a:lumMod val="50000"/>
                  </a:srgbClr>
                </a:solidFill>
                <a:latin typeface="Cambria" pitchFamily="18" charset="0"/>
              </a:rPr>
              <a:t>Committee on </a:t>
            </a:r>
            <a:r>
              <a:rPr lang="en-US" sz="2300" dirty="0" smtClean="0">
                <a:solidFill>
                  <a:srgbClr val="C5D1D7">
                    <a:lumMod val="50000"/>
                  </a:srgbClr>
                </a:solidFill>
                <a:latin typeface="Cambria" pitchFamily="18" charset="0"/>
              </a:rPr>
              <a:t>  </a:t>
            </a:r>
          </a:p>
          <a:p>
            <a:pPr marL="0" lvl="0" indent="0">
              <a:spcBef>
                <a:spcPts val="0"/>
              </a:spcBef>
              <a:buClr>
                <a:srgbClr val="D16349"/>
              </a:buClr>
              <a:buNone/>
            </a:pPr>
            <a:r>
              <a:rPr lang="en-US" sz="2300" dirty="0">
                <a:solidFill>
                  <a:srgbClr val="C5D1D7">
                    <a:lumMod val="50000"/>
                  </a:srgbClr>
                </a:solidFill>
                <a:latin typeface="Cambria" pitchFamily="18" charset="0"/>
              </a:rPr>
              <a:t> </a:t>
            </a:r>
            <a:r>
              <a:rPr lang="en-US" sz="2300" dirty="0" smtClean="0">
                <a:solidFill>
                  <a:srgbClr val="C5D1D7">
                    <a:lumMod val="50000"/>
                  </a:srgbClr>
                </a:solidFill>
                <a:latin typeface="Cambria" pitchFamily="18" charset="0"/>
              </a:rPr>
              <a:t>   Oversight </a:t>
            </a:r>
            <a:r>
              <a:rPr lang="en-US" sz="2300" dirty="0">
                <a:solidFill>
                  <a:srgbClr val="C5D1D7">
                    <a:lumMod val="50000"/>
                  </a:srgbClr>
                </a:solidFill>
                <a:latin typeface="Cambria" pitchFamily="18" charset="0"/>
              </a:rPr>
              <a:t>and Government </a:t>
            </a:r>
            <a:endParaRPr lang="en-US" sz="2300" dirty="0" smtClean="0">
              <a:solidFill>
                <a:srgbClr val="C5D1D7">
                  <a:lumMod val="50000"/>
                </a:srgbClr>
              </a:solidFill>
              <a:latin typeface="Cambria" pitchFamily="18" charset="0"/>
            </a:endParaRPr>
          </a:p>
          <a:p>
            <a:pPr marL="0" lvl="0" indent="0">
              <a:spcBef>
                <a:spcPts val="0"/>
              </a:spcBef>
              <a:buClr>
                <a:srgbClr val="D16349"/>
              </a:buClr>
              <a:buNone/>
            </a:pPr>
            <a:r>
              <a:rPr lang="en-US" sz="2300" dirty="0">
                <a:solidFill>
                  <a:srgbClr val="C5D1D7">
                    <a:lumMod val="50000"/>
                  </a:srgbClr>
                </a:solidFill>
                <a:latin typeface="Cambria" pitchFamily="18" charset="0"/>
              </a:rPr>
              <a:t> </a:t>
            </a:r>
            <a:r>
              <a:rPr lang="en-US" sz="2300" dirty="0" smtClean="0">
                <a:solidFill>
                  <a:srgbClr val="C5D1D7">
                    <a:lumMod val="50000"/>
                  </a:srgbClr>
                </a:solidFill>
                <a:latin typeface="Cambria" pitchFamily="18" charset="0"/>
              </a:rPr>
              <a:t>   Reform</a:t>
            </a:r>
            <a:endParaRPr lang="en-US" sz="2300" dirty="0">
              <a:solidFill>
                <a:srgbClr val="C5D1D7">
                  <a:lumMod val="50000"/>
                </a:srgbClr>
              </a:solidFill>
              <a:latin typeface="Cambria" pitchFamily="18" charset="0"/>
            </a:endParaRPr>
          </a:p>
        </p:txBody>
      </p:sp>
      <p:sp>
        <p:nvSpPr>
          <p:cNvPr id="28676" name="Rectangle 4"/>
          <p:cNvSpPr>
            <a:spLocks noChangeArrowheads="1"/>
          </p:cNvSpPr>
          <p:nvPr/>
        </p:nvSpPr>
        <p:spPr bwMode="auto">
          <a:xfrm>
            <a:off x="4344987" y="1752600"/>
            <a:ext cx="4264026" cy="44196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75000"/>
              <a:buFont typeface="Wingdings" pitchFamily="2" charset="2"/>
              <a:buChar char="p"/>
            </a:pPr>
            <a:endParaRPr lang="en-US" sz="2400" dirty="0">
              <a:solidFill>
                <a:schemeClr val="tx2"/>
              </a:solidFill>
              <a:latin typeface="Cambria"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9" name="Title 1"/>
          <p:cNvSpPr txBox="1">
            <a:spLocks/>
          </p:cNvSpPr>
          <p:nvPr/>
        </p:nvSpPr>
        <p:spPr>
          <a:xfrm>
            <a:off x="3276599" y="228600"/>
            <a:ext cx="5624013" cy="999744"/>
          </a:xfrm>
          <a:prstGeom prst="rect">
            <a:avLst/>
          </a:prstGeom>
        </p:spPr>
        <p:txBody>
          <a:bodyPr vert="horz" anchor="ctr">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n-US" sz="4800" b="1" dirty="0" smtClean="0">
                <a:latin typeface="Cambria" pitchFamily="18" charset="0"/>
              </a:rPr>
              <a:t>Congressional Testimony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899" y="4095021"/>
            <a:ext cx="3238501" cy="215337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9532"/>
            <a:ext cx="3352800" cy="251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8" name="Title 1"/>
          <p:cNvSpPr txBox="1">
            <a:spLocks/>
          </p:cNvSpPr>
          <p:nvPr/>
        </p:nvSpPr>
        <p:spPr>
          <a:xfrm>
            <a:off x="3505200" y="76200"/>
            <a:ext cx="5334000" cy="99974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n-US" sz="4800" b="1" dirty="0" smtClean="0">
                <a:latin typeface="Cambria" pitchFamily="18" charset="0"/>
              </a:rPr>
              <a:t>Grassroots Efforts</a:t>
            </a:r>
            <a:endParaRPr lang="en-US" sz="4800" b="1" dirty="0">
              <a:latin typeface="Cambria" pitchFamily="18" charset="0"/>
            </a:endParaRPr>
          </a:p>
        </p:txBody>
      </p:sp>
      <p:sp>
        <p:nvSpPr>
          <p:cNvPr id="9" name="Content Placeholder 2"/>
          <p:cNvSpPr>
            <a:spLocks noGrp="1"/>
          </p:cNvSpPr>
          <p:nvPr>
            <p:ph sz="quarter" idx="1"/>
          </p:nvPr>
        </p:nvSpPr>
        <p:spPr>
          <a:xfrm>
            <a:off x="301752" y="1527048"/>
            <a:ext cx="8503920" cy="4572000"/>
          </a:xfrm>
          <a:prstGeom prst="rect">
            <a:avLst/>
          </a:prstGeom>
        </p:spPr>
        <p:txBody>
          <a:bodyPr vert="horz" lIns="91440" tIns="45720" rIns="91440" bIns="45720" rtlCol="0" anchor="ctr">
            <a:noAutofit/>
          </a:bodyPr>
          <a:lstStyle/>
          <a:p>
            <a:pPr marL="0" marR="0" lvl="0" indent="0" defTabSz="914400" eaLnBrk="1" fontAlgn="auto" latinLnBrk="0" hangingPunct="1">
              <a:lnSpc>
                <a:spcPct val="80000"/>
              </a:lnSpc>
              <a:spcBef>
                <a:spcPts val="1200"/>
              </a:spcBef>
              <a:spcAft>
                <a:spcPts val="0"/>
              </a:spcAft>
              <a:buClr>
                <a:srgbClr val="D16349"/>
              </a:buClr>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 Members Keep Informed</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Washington Report &amp; Grassroots Newsletter</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Chapter Meetings</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Facebook/Website</a:t>
            </a:r>
          </a:p>
          <a:p>
            <a:pPr marL="571500" marR="0" lvl="2"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Resources and Links</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 Staff participate in Chapter Meetings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80000"/>
              </a:lnSpc>
              <a:spcBef>
                <a:spcPts val="1200"/>
              </a:spcBef>
              <a:spcAft>
                <a:spcPts val="0"/>
              </a:spcAft>
              <a:buClr>
                <a:srgbClr val="D16349"/>
              </a:buClr>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 Members Get Involved</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Action Letters – Update </a:t>
            </a: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Non-Governmental </a:t>
            </a: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Email!</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FMA-PAC</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In-District </a:t>
            </a: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Meetings/Meetings </a:t>
            </a: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with Command</a:t>
            </a:r>
          </a:p>
        </p:txBody>
      </p:sp>
      <p:pic>
        <p:nvPicPr>
          <p:cNvPr id="10" name="Picture 9">
            <a:extLst>
              <a:ext uri="{FF2B5EF4-FFF2-40B4-BE49-F238E27FC236}">
                <a16:creationId xmlns:a16="http://schemas.microsoft.com/office/drawing/2014/main" xmlns="" id="{2282F4B0-E81B-45DB-9AE0-12E2501F3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451" y="1524000"/>
            <a:ext cx="2700749" cy="2980267"/>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6629400" y="4953000"/>
            <a:ext cx="1976648" cy="74921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1752" y="1447800"/>
            <a:ext cx="4040188" cy="732974"/>
          </a:xfrm>
        </p:spPr>
        <p:txBody>
          <a:bodyPr/>
          <a:lstStyle/>
          <a:p>
            <a:pPr algn="ctr">
              <a:buFont typeface="Wingdings" pitchFamily="2" charset="2"/>
              <a:buNone/>
            </a:pPr>
            <a:r>
              <a:rPr lang="en-US" i="1" dirty="0" smtClean="0"/>
              <a:t>Washington </a:t>
            </a:r>
            <a:r>
              <a:rPr lang="en-US" i="1" dirty="0" smtClean="0"/>
              <a:t>Report</a:t>
            </a:r>
            <a:endParaRPr lang="en-US" dirty="0"/>
          </a:p>
        </p:txBody>
      </p:sp>
      <p:sp>
        <p:nvSpPr>
          <p:cNvPr id="11" name="Text Placeholder 10"/>
          <p:cNvSpPr>
            <a:spLocks noGrp="1"/>
          </p:cNvSpPr>
          <p:nvPr>
            <p:ph type="body" sz="half" idx="3"/>
          </p:nvPr>
        </p:nvSpPr>
        <p:spPr>
          <a:xfrm>
            <a:off x="4791330" y="1447800"/>
            <a:ext cx="4041775" cy="731520"/>
          </a:xfrm>
        </p:spPr>
        <p:txBody>
          <a:bodyPr/>
          <a:lstStyle/>
          <a:p>
            <a:pPr algn="ctr"/>
            <a:r>
              <a:rPr lang="en-US" i="1" dirty="0" smtClean="0"/>
              <a:t>FMA Grassroots Update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13" name="Title 1"/>
          <p:cNvSpPr txBox="1">
            <a:spLocks/>
          </p:cNvSpPr>
          <p:nvPr/>
        </p:nvSpPr>
        <p:spPr>
          <a:xfrm>
            <a:off x="3505200" y="76200"/>
            <a:ext cx="5334000" cy="99974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FMA Publications</a:t>
            </a:r>
            <a:endParaRPr lang="en-US" sz="4800" b="1" dirty="0">
              <a:latin typeface="Cambria" pitchFamily="18" charset="0"/>
            </a:endParaRPr>
          </a:p>
        </p:txBody>
      </p:sp>
      <p:sp>
        <p:nvSpPr>
          <p:cNvPr id="15" name="Content Placeholder 14"/>
          <p:cNvSpPr>
            <a:spLocks noGrp="1"/>
          </p:cNvSpPr>
          <p:nvPr>
            <p:ph sz="quarter" idx="2"/>
          </p:nvPr>
        </p:nvSpPr>
        <p:spPr>
          <a:xfrm>
            <a:off x="301752" y="2438400"/>
            <a:ext cx="4041648" cy="4081818"/>
          </a:xfrm>
        </p:spPr>
        <p:txBody>
          <a:bodyPr>
            <a:normAutofit/>
          </a:bodyPr>
          <a:lstStyle/>
          <a:p>
            <a:r>
              <a:rPr lang="en-US" dirty="0" smtClean="0"/>
              <a:t>Monthly e-newsletter</a:t>
            </a:r>
          </a:p>
          <a:p>
            <a:r>
              <a:rPr lang="en-US" dirty="0" smtClean="0"/>
              <a:t>Updates you on legislative </a:t>
            </a:r>
            <a:r>
              <a:rPr lang="en-US" dirty="0"/>
              <a:t>hot </a:t>
            </a:r>
            <a:r>
              <a:rPr lang="en-US" dirty="0" smtClean="0"/>
              <a:t>button issues and FMA actions </a:t>
            </a:r>
            <a:r>
              <a:rPr lang="en-US" dirty="0"/>
              <a:t>on </a:t>
            </a:r>
            <a:r>
              <a:rPr lang="en-US" dirty="0" smtClean="0"/>
              <a:t>Capitol Hill</a:t>
            </a:r>
          </a:p>
          <a:p>
            <a:r>
              <a:rPr lang="en-US" dirty="0" smtClean="0"/>
              <a:t>Includes information on matters that affect your career: a must have for feds!</a:t>
            </a:r>
            <a:endParaRPr lang="en-US" dirty="0"/>
          </a:p>
          <a:p>
            <a:endParaRPr lang="en-US" dirty="0"/>
          </a:p>
        </p:txBody>
      </p:sp>
      <p:sp>
        <p:nvSpPr>
          <p:cNvPr id="20" name="Content Placeholder 4"/>
          <p:cNvSpPr>
            <a:spLocks noGrp="1"/>
          </p:cNvSpPr>
          <p:nvPr>
            <p:ph sz="quarter" idx="4"/>
          </p:nvPr>
        </p:nvSpPr>
        <p:spPr>
          <a:xfrm>
            <a:off x="4724400" y="2438400"/>
            <a:ext cx="4038600" cy="4191000"/>
          </a:xfrm>
        </p:spPr>
        <p:txBody>
          <a:bodyPr>
            <a:normAutofit/>
          </a:bodyPr>
          <a:lstStyle/>
          <a:p>
            <a:r>
              <a:rPr lang="en-US" dirty="0" smtClean="0"/>
              <a:t>Monthly e-newsletter </a:t>
            </a:r>
            <a:r>
              <a:rPr lang="en-US" dirty="0" smtClean="0"/>
              <a:t>to help you learn </a:t>
            </a:r>
            <a:r>
              <a:rPr lang="en-US" dirty="0"/>
              <a:t>more about the issues FMA is working on, and the many ways you can </a:t>
            </a:r>
            <a:r>
              <a:rPr lang="en-US" dirty="0" smtClean="0"/>
              <a:t>help, such as writing action letters</a:t>
            </a:r>
            <a:endParaRPr lang="en-US" dirty="0" smtClean="0"/>
          </a:p>
          <a:p>
            <a:r>
              <a:rPr lang="en-US" dirty="0" smtClean="0"/>
              <a:t>Sent to members’ </a:t>
            </a:r>
            <a:r>
              <a:rPr lang="en-US" i="1" dirty="0" smtClean="0"/>
              <a:t>non-govt. e</a:t>
            </a:r>
            <a:r>
              <a:rPr lang="en-US" i="1" dirty="0" smtClean="0"/>
              <a:t>mail addresses</a:t>
            </a:r>
            <a:endParaRPr lang="en-US"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609601" y="1447800"/>
            <a:ext cx="8001000" cy="731520"/>
          </a:xfrm>
        </p:spPr>
        <p:txBody>
          <a:bodyPr/>
          <a:lstStyle/>
          <a:p>
            <a:pPr algn="ctr"/>
            <a:r>
              <a:rPr lang="en-US" sz="3600" i="1" dirty="0" smtClean="0"/>
              <a:t>The</a:t>
            </a:r>
            <a:r>
              <a:rPr lang="en-US" sz="3600" dirty="0" smtClean="0"/>
              <a:t> </a:t>
            </a:r>
            <a:r>
              <a:rPr lang="en-US" sz="3600" i="1" dirty="0" smtClean="0"/>
              <a:t>Federal Manager</a:t>
            </a:r>
            <a:endParaRPr lang="en-US" sz="36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13" name="Title 1"/>
          <p:cNvSpPr txBox="1">
            <a:spLocks/>
          </p:cNvSpPr>
          <p:nvPr/>
        </p:nvSpPr>
        <p:spPr>
          <a:xfrm>
            <a:off x="3505200" y="76200"/>
            <a:ext cx="5334000" cy="99974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FMA Publications</a:t>
            </a:r>
            <a:endParaRPr lang="en-US" sz="4800" b="1" dirty="0">
              <a:latin typeface="Cambria" pitchFamily="18" charset="0"/>
            </a:endParaRPr>
          </a:p>
        </p:txBody>
      </p:sp>
      <p:sp>
        <p:nvSpPr>
          <p:cNvPr id="20" name="Content Placeholder 4"/>
          <p:cNvSpPr>
            <a:spLocks noGrp="1"/>
          </p:cNvSpPr>
          <p:nvPr>
            <p:ph sz="quarter" idx="4"/>
          </p:nvPr>
        </p:nvSpPr>
        <p:spPr>
          <a:xfrm>
            <a:off x="1219200" y="2438400"/>
            <a:ext cx="6781800" cy="4191000"/>
          </a:xfrm>
        </p:spPr>
        <p:txBody>
          <a:bodyPr>
            <a:normAutofit lnSpcReduction="10000"/>
          </a:bodyPr>
          <a:lstStyle/>
          <a:p>
            <a:r>
              <a:rPr lang="en-US" dirty="0" smtClean="0"/>
              <a:t>Quarterly </a:t>
            </a:r>
            <a:r>
              <a:rPr lang="en-US" dirty="0" smtClean="0"/>
              <a:t>e-magazine delivered by email and always available at </a:t>
            </a:r>
            <a:r>
              <a:rPr lang="en-US" i="1" dirty="0" smtClean="0"/>
              <a:t>www.fedmanagers.org</a:t>
            </a:r>
          </a:p>
          <a:p>
            <a:r>
              <a:rPr lang="en-US" dirty="0" smtClean="0"/>
              <a:t>Features articles on FMA efforts,</a:t>
            </a:r>
          </a:p>
          <a:p>
            <a:pPr marL="0" indent="0">
              <a:buNone/>
            </a:pPr>
            <a:r>
              <a:rPr lang="en-US" dirty="0"/>
              <a:t> </a:t>
            </a:r>
            <a:r>
              <a:rPr lang="en-US" dirty="0" smtClean="0"/>
              <a:t>   </a:t>
            </a:r>
            <a:r>
              <a:rPr lang="en-US" dirty="0" smtClean="0"/>
              <a:t>various agencies’ leadership </a:t>
            </a:r>
          </a:p>
          <a:p>
            <a:pPr marL="0" indent="0">
              <a:buNone/>
            </a:pPr>
            <a:r>
              <a:rPr lang="en-US" dirty="0" smtClean="0"/>
              <a:t>    initiatives, member and chapter          </a:t>
            </a:r>
          </a:p>
          <a:p>
            <a:pPr marL="0" indent="0">
              <a:buNone/>
            </a:pPr>
            <a:r>
              <a:rPr lang="en-US" dirty="0"/>
              <a:t> </a:t>
            </a:r>
            <a:r>
              <a:rPr lang="en-US" dirty="0" smtClean="0"/>
              <a:t>   </a:t>
            </a:r>
            <a:r>
              <a:rPr lang="en-US" dirty="0" smtClean="0"/>
              <a:t>activities, retirement and </a:t>
            </a:r>
          </a:p>
          <a:p>
            <a:pPr marL="0" indent="0">
              <a:buNone/>
            </a:pPr>
            <a:r>
              <a:rPr lang="en-US" dirty="0" smtClean="0"/>
              <a:t>    legal information</a:t>
            </a:r>
          </a:p>
          <a:p>
            <a:pPr marL="0" indent="0">
              <a:buNone/>
            </a:pPr>
            <a:r>
              <a:rPr lang="en-US" dirty="0"/>
              <a:t> </a:t>
            </a:r>
            <a:r>
              <a:rPr lang="en-US" dirty="0" smtClean="0"/>
              <a:t>  </a:t>
            </a:r>
            <a:endParaRPr lang="en-US" dirty="0" smtClean="0"/>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048000"/>
            <a:ext cx="2209800" cy="2859741"/>
          </a:xfrm>
          <a:prstGeom prst="rect">
            <a:avLst/>
          </a:prstGeom>
        </p:spPr>
      </p:pic>
    </p:spTree>
    <p:extLst>
      <p:ext uri="{BB962C8B-B14F-4D97-AF65-F5344CB8AC3E}">
        <p14:creationId xmlns:p14="http://schemas.microsoft.com/office/powerpoint/2010/main" val="1101552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1524000"/>
            <a:ext cx="4117848" cy="4681728"/>
          </a:xfrm>
        </p:spPr>
        <p:txBody>
          <a:bodyPr>
            <a:normAutofit fontScale="92500" lnSpcReduction="10000"/>
          </a:bodyPr>
          <a:lstStyle/>
          <a:p>
            <a:r>
              <a:rPr lang="en-US" dirty="0" smtClean="0"/>
              <a:t>Shaw</a:t>
            </a:r>
            <a:r>
              <a:rPr lang="en-US" dirty="0"/>
              <a:t>, Bransford &amp; Roth</a:t>
            </a:r>
          </a:p>
          <a:p>
            <a:pPr lvl="1"/>
            <a:r>
              <a:rPr lang="en-US" dirty="0" smtClean="0"/>
              <a:t>Free consultations and discounted </a:t>
            </a:r>
            <a:r>
              <a:rPr lang="en-US" dirty="0"/>
              <a:t>legal services</a:t>
            </a:r>
          </a:p>
          <a:p>
            <a:r>
              <a:rPr lang="en-US" dirty="0" smtClean="0"/>
              <a:t>Retail </a:t>
            </a:r>
            <a:r>
              <a:rPr lang="en-US" dirty="0" smtClean="0"/>
              <a:t>Benefits Program</a:t>
            </a:r>
          </a:p>
          <a:p>
            <a:pPr lvl="1"/>
            <a:r>
              <a:rPr lang="en-US" dirty="0" smtClean="0"/>
              <a:t>Cash back on purchases from over 5,000 merchants such as Best Buy, Target and Travelocity!</a:t>
            </a:r>
          </a:p>
          <a:p>
            <a:r>
              <a:rPr lang="en-US" dirty="0" smtClean="0"/>
              <a:t>Travel Discounts</a:t>
            </a:r>
          </a:p>
          <a:p>
            <a:pPr lvl="1"/>
            <a:r>
              <a:rPr lang="en-US" dirty="0" smtClean="0">
                <a:solidFill>
                  <a:schemeClr val="tx1"/>
                </a:solidFill>
              </a:rPr>
              <a:t>Worldwide </a:t>
            </a:r>
            <a:r>
              <a:rPr lang="en-US" dirty="0" smtClean="0">
                <a:solidFill>
                  <a:schemeClr val="tx1"/>
                </a:solidFill>
              </a:rPr>
              <a:t>Hotel Discount Program </a:t>
            </a:r>
            <a:r>
              <a:rPr lang="en-US" dirty="0" smtClean="0"/>
              <a:t>–10-20%, up to 50% discounts on </a:t>
            </a:r>
            <a:r>
              <a:rPr lang="en-US" dirty="0" smtClean="0"/>
              <a:t>hotels</a:t>
            </a:r>
            <a:endParaRPr lang="en-US" dirty="0" smtClean="0"/>
          </a:p>
        </p:txBody>
      </p:sp>
      <p:sp>
        <p:nvSpPr>
          <p:cNvPr id="5" name="Content Placeholder 4"/>
          <p:cNvSpPr>
            <a:spLocks noGrp="1"/>
          </p:cNvSpPr>
          <p:nvPr>
            <p:ph sz="half" idx="2"/>
          </p:nvPr>
        </p:nvSpPr>
        <p:spPr>
          <a:xfrm>
            <a:off x="4724400" y="1524000"/>
            <a:ext cx="4191000" cy="4953000"/>
          </a:xfrm>
        </p:spPr>
        <p:txBody>
          <a:bodyPr>
            <a:normAutofit fontScale="92500" lnSpcReduction="10000"/>
          </a:bodyPr>
          <a:lstStyle/>
          <a:p>
            <a:pPr lvl="0">
              <a:buClr>
                <a:srgbClr val="D16349"/>
              </a:buClr>
            </a:pPr>
            <a:r>
              <a:rPr lang="en-US" dirty="0">
                <a:solidFill>
                  <a:prstClr val="black"/>
                </a:solidFill>
              </a:rPr>
              <a:t>Financial Advice</a:t>
            </a:r>
          </a:p>
          <a:p>
            <a:pPr lvl="1">
              <a:buClr>
                <a:srgbClr val="D16349"/>
              </a:buClr>
            </a:pPr>
            <a:r>
              <a:rPr lang="en-US" dirty="0">
                <a:solidFill>
                  <a:prstClr val="black"/>
                </a:solidFill>
              </a:rPr>
              <a:t>GPIS </a:t>
            </a:r>
            <a:r>
              <a:rPr lang="en-US" dirty="0"/>
              <a:t>offers feds tools and education to plan for their financial </a:t>
            </a:r>
            <a:r>
              <a:rPr lang="en-US" dirty="0" smtClean="0"/>
              <a:t>future</a:t>
            </a:r>
          </a:p>
          <a:p>
            <a:pPr lvl="0">
              <a:buClr>
                <a:srgbClr val="D16349"/>
              </a:buClr>
            </a:pPr>
            <a:r>
              <a:rPr lang="en-US" dirty="0" smtClean="0">
                <a:solidFill>
                  <a:prstClr val="black"/>
                </a:solidFill>
              </a:rPr>
              <a:t>Healthcare</a:t>
            </a:r>
            <a:endParaRPr lang="en-US" dirty="0">
              <a:solidFill>
                <a:prstClr val="black"/>
              </a:solidFill>
            </a:endParaRPr>
          </a:p>
          <a:p>
            <a:pPr lvl="1">
              <a:buClr>
                <a:srgbClr val="D16349"/>
              </a:buClr>
            </a:pPr>
            <a:r>
              <a:rPr lang="en-US" dirty="0" smtClean="0">
                <a:solidFill>
                  <a:schemeClr val="tx1"/>
                </a:solidFill>
              </a:rPr>
              <a:t>American </a:t>
            </a:r>
            <a:r>
              <a:rPr lang="en-US" dirty="0">
                <a:solidFill>
                  <a:schemeClr val="tx1"/>
                </a:solidFill>
              </a:rPr>
              <a:t>Hearing Benefits</a:t>
            </a:r>
            <a:r>
              <a:rPr lang="en-US" dirty="0"/>
              <a:t> – </a:t>
            </a:r>
            <a:r>
              <a:rPr lang="en-US" dirty="0" smtClean="0"/>
              <a:t>Discounts </a:t>
            </a:r>
            <a:r>
              <a:rPr lang="en-US" dirty="0"/>
              <a:t>on hearing </a:t>
            </a:r>
            <a:r>
              <a:rPr lang="en-US" dirty="0" smtClean="0"/>
              <a:t>aids for you </a:t>
            </a:r>
            <a:r>
              <a:rPr lang="en-US" dirty="0"/>
              <a:t>and </a:t>
            </a:r>
            <a:r>
              <a:rPr lang="en-US" dirty="0" smtClean="0"/>
              <a:t>family members; free annual hearing</a:t>
            </a:r>
            <a:endParaRPr lang="en-US" sz="500" dirty="0"/>
          </a:p>
          <a:p>
            <a:r>
              <a:rPr lang="en-US" dirty="0" smtClean="0"/>
              <a:t>Insurance </a:t>
            </a:r>
            <a:r>
              <a:rPr lang="en-US" dirty="0" smtClean="0"/>
              <a:t>Offerings</a:t>
            </a:r>
          </a:p>
          <a:p>
            <a:pPr lvl="1"/>
            <a:r>
              <a:rPr lang="en-US" dirty="0" smtClean="0">
                <a:solidFill>
                  <a:schemeClr val="tx1"/>
                </a:solidFill>
              </a:rPr>
              <a:t>Long </a:t>
            </a:r>
            <a:r>
              <a:rPr lang="en-US" dirty="0" smtClean="0">
                <a:solidFill>
                  <a:schemeClr val="tx1"/>
                </a:solidFill>
              </a:rPr>
              <a:t>Term Care Insurance </a:t>
            </a:r>
            <a:r>
              <a:rPr lang="en-US" dirty="0" smtClean="0"/>
              <a:t>to </a:t>
            </a:r>
            <a:r>
              <a:rPr lang="en-US" dirty="0" smtClean="0"/>
              <a:t>prepare for your future</a:t>
            </a:r>
            <a:endParaRPr lang="en-US" dirty="0" smtClean="0"/>
          </a:p>
          <a:p>
            <a:pPr lvl="1"/>
            <a:endParaRPr lang="en-US" sz="500" dirty="0" smtClean="0"/>
          </a:p>
          <a:p>
            <a:pPr lvl="1"/>
            <a:r>
              <a:rPr lang="en-US" dirty="0" smtClean="0">
                <a:solidFill>
                  <a:schemeClr val="tx1"/>
                </a:solidFill>
              </a:rPr>
              <a:t>FEDS Professional Liability Insurance </a:t>
            </a:r>
            <a:r>
              <a:rPr lang="en-US" dirty="0" smtClean="0"/>
              <a:t>is a must have </a:t>
            </a:r>
            <a:r>
              <a:rPr lang="en-US" dirty="0" smtClean="0"/>
              <a:t>for federal managers</a:t>
            </a:r>
            <a:endParaRPr lang="en-US" dirty="0" smtClean="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18" name="Title 1"/>
          <p:cNvSpPr txBox="1">
            <a:spLocks/>
          </p:cNvSpPr>
          <p:nvPr/>
        </p:nvSpPr>
        <p:spPr>
          <a:xfrm>
            <a:off x="3429000" y="304800"/>
            <a:ext cx="5486400" cy="771144"/>
          </a:xfrm>
          <a:prstGeom prst="rect">
            <a:avLst/>
          </a:prstGeom>
        </p:spPr>
        <p:txBody>
          <a:bodyPr vert="horz" anchor="b">
            <a:normAutofit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Member Benefits</a:t>
            </a:r>
            <a:endParaRPr lang="en-US" sz="4800" b="1" dirty="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447800"/>
            <a:ext cx="4419600" cy="4953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FMA-FEEA Scholarship</a:t>
            </a:r>
          </a:p>
          <a:p>
            <a:pPr lvl="1"/>
            <a:r>
              <a:rPr lang="en-US" dirty="0" smtClean="0"/>
              <a:t>Awarding academic scholarships to deserving candidates – FMA members and </a:t>
            </a:r>
            <a:r>
              <a:rPr lang="en-US" dirty="0" smtClean="0"/>
              <a:t>their dependents are </a:t>
            </a:r>
            <a:r>
              <a:rPr lang="en-US" dirty="0" smtClean="0"/>
              <a:t>eligible!</a:t>
            </a:r>
          </a:p>
          <a:p>
            <a:r>
              <a:rPr lang="en-US" dirty="0" smtClean="0"/>
              <a:t>FEEA Emergency Assistance</a:t>
            </a:r>
            <a:endParaRPr lang="en-US" dirty="0" smtClean="0">
              <a:solidFill>
                <a:schemeClr val="accent1">
                  <a:lumMod val="75000"/>
                </a:schemeClr>
              </a:solidFill>
            </a:endParaRPr>
          </a:p>
          <a:p>
            <a:pPr lvl="1"/>
            <a:r>
              <a:rPr lang="en-US" dirty="0" smtClean="0"/>
              <a:t>Financial help for you and your employees</a:t>
            </a:r>
          </a:p>
          <a:p>
            <a:pPr lvl="1"/>
            <a:r>
              <a:rPr lang="en-US" dirty="0" smtClean="0"/>
              <a:t>Donate through CFC!  </a:t>
            </a:r>
            <a:r>
              <a:rPr lang="en-US" b="1" dirty="0"/>
              <a:t>Pledge #11185</a:t>
            </a:r>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8" name="Title 1"/>
          <p:cNvSpPr txBox="1">
            <a:spLocks/>
          </p:cNvSpPr>
          <p:nvPr/>
        </p:nvSpPr>
        <p:spPr>
          <a:xfrm>
            <a:off x="3429000" y="228600"/>
            <a:ext cx="5486400" cy="771144"/>
          </a:xfrm>
          <a:prstGeom prst="rect">
            <a:avLst/>
          </a:prstGeom>
        </p:spPr>
        <p:txBody>
          <a:bodyPr vert="horz" anchor="b">
            <a:normAutofit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Member </a:t>
            </a:r>
            <a:r>
              <a:rPr lang="en-US" sz="4800" b="1" dirty="0" smtClean="0">
                <a:latin typeface="Cambria" pitchFamily="18" charset="0"/>
              </a:rPr>
              <a:t>Benefits</a:t>
            </a:r>
            <a:endParaRPr lang="en-US" sz="4800" b="1" dirty="0">
              <a:latin typeface="Cambria"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895600"/>
            <a:ext cx="1828800" cy="54792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9015" y="2895600"/>
            <a:ext cx="1920035" cy="492615"/>
          </a:xfrm>
          <a:prstGeom prst="rect">
            <a:avLst/>
          </a:prstGeom>
        </p:spPr>
      </p:pic>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4774793" y="4870719"/>
            <a:ext cx="1413853" cy="1333500"/>
          </a:xfrm>
          <a:prstGeom prst="rect">
            <a:avLst/>
          </a:prstGeom>
        </p:spPr>
      </p:pic>
      <p:pic>
        <p:nvPicPr>
          <p:cNvPr id="20" name="Picture 19"/>
          <p:cNvPicPr/>
          <p:nvPr/>
        </p:nvPicPr>
        <p:blipFill>
          <a:blip r:embed="rId6">
            <a:extLst>
              <a:ext uri="{28A0092B-C50C-407E-A947-70E740481C1C}">
                <a14:useLocalDpi xmlns:a14="http://schemas.microsoft.com/office/drawing/2010/main" val="0"/>
              </a:ext>
            </a:extLst>
          </a:blip>
          <a:stretch>
            <a:fillRect/>
          </a:stretch>
        </p:blipFill>
        <p:spPr>
          <a:xfrm>
            <a:off x="5581793" y="3581400"/>
            <a:ext cx="2487474" cy="109566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4877" y="1704994"/>
            <a:ext cx="2030653" cy="80374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5089" y="1522881"/>
            <a:ext cx="1759634" cy="1144524"/>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7681" y="5029200"/>
            <a:ext cx="2382012" cy="855925"/>
          </a:xfrm>
          <a:prstGeom prst="rect">
            <a:avLst/>
          </a:prstGeom>
        </p:spPr>
      </p:pic>
    </p:spTree>
    <p:extLst>
      <p:ext uri="{BB962C8B-B14F-4D97-AF65-F5344CB8AC3E}">
        <p14:creationId xmlns:p14="http://schemas.microsoft.com/office/powerpoint/2010/main" val="343194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mericanmanufacturing.org/files/american-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950" y="2912847"/>
            <a:ext cx="4307575" cy="32354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subTitle" idx="1"/>
          </p:nvPr>
        </p:nvSpPr>
        <p:spPr>
          <a:xfrm>
            <a:off x="152400" y="2819400"/>
            <a:ext cx="4400550" cy="3333582"/>
          </a:xfrm>
        </p:spPr>
        <p:txBody>
          <a:bodyPr>
            <a:normAutofit/>
          </a:bodyPr>
          <a:lstStyle/>
          <a:p>
            <a:pPr>
              <a:buFont typeface="Wingdings" pitchFamily="2" charset="2"/>
              <a:buNone/>
            </a:pPr>
            <a:endParaRPr lang="en-US" sz="2300" dirty="0" smtClean="0">
              <a:latin typeface="Cambria" pitchFamily="18" charset="0"/>
            </a:endParaRPr>
          </a:p>
          <a:p>
            <a:pPr>
              <a:buFont typeface="Wingdings" pitchFamily="2" charset="2"/>
              <a:buNone/>
            </a:pPr>
            <a:endParaRPr lang="en-US" sz="2300" dirty="0" smtClean="0">
              <a:latin typeface="Cambria" pitchFamily="18" charset="0"/>
            </a:endParaRPr>
          </a:p>
          <a:p>
            <a:pPr>
              <a:buFont typeface="Wingdings" pitchFamily="2" charset="2"/>
              <a:buNone/>
            </a:pPr>
            <a:r>
              <a:rPr lang="en-US" sz="2300" dirty="0" smtClean="0">
                <a:latin typeface="Cambria" pitchFamily="18" charset="0"/>
              </a:rPr>
              <a:t>Visit us online:</a:t>
            </a:r>
          </a:p>
          <a:p>
            <a:pPr>
              <a:buFont typeface="Wingdings" pitchFamily="2" charset="2"/>
              <a:buNone/>
            </a:pPr>
            <a:r>
              <a:rPr lang="en-US" sz="2300" dirty="0" smtClean="0">
                <a:latin typeface="Cambria" pitchFamily="18" charset="0"/>
                <a:hlinkClick r:id="rId4"/>
              </a:rPr>
              <a:t>www.fedmanagers.org</a:t>
            </a:r>
            <a:r>
              <a:rPr lang="en-US" sz="2300" dirty="0">
                <a:latin typeface="Cambria" pitchFamily="18" charset="0"/>
              </a:rPr>
              <a:t> </a:t>
            </a:r>
            <a:endParaRPr lang="en-US" sz="2300" dirty="0" smtClean="0">
              <a:latin typeface="Cambria" pitchFamily="18" charset="0"/>
            </a:endParaRPr>
          </a:p>
          <a:p>
            <a:pPr>
              <a:buFont typeface="Wingdings" pitchFamily="2" charset="2"/>
              <a:buNone/>
            </a:pPr>
            <a:r>
              <a:rPr lang="en-US" sz="2300" dirty="0" smtClean="0">
                <a:latin typeface="Cambria" pitchFamily="18" charset="0"/>
                <a:hlinkClick r:id="rId5"/>
              </a:rPr>
              <a:t>Facebook</a:t>
            </a:r>
            <a:endParaRPr lang="en-US" sz="2300" dirty="0" smtClean="0">
              <a:latin typeface="Cambria" pitchFamily="18" charset="0"/>
            </a:endParaRPr>
          </a:p>
          <a:p>
            <a:pPr>
              <a:buFont typeface="Wingdings" pitchFamily="2" charset="2"/>
              <a:buNone/>
            </a:pPr>
            <a:r>
              <a:rPr lang="en-US" sz="2300" dirty="0" smtClean="0">
                <a:latin typeface="Cambria" pitchFamily="18" charset="0"/>
                <a:hlinkClick r:id="rId6"/>
              </a:rPr>
              <a:t>twitter</a:t>
            </a:r>
            <a:endParaRPr lang="en-US" sz="2300" dirty="0">
              <a:latin typeface="Cambria" pitchFamily="18" charset="0"/>
            </a:endParaRPr>
          </a:p>
          <a:p>
            <a:pPr>
              <a:buFont typeface="Wingdings" pitchFamily="2" charset="2"/>
              <a:buNone/>
            </a:pPr>
            <a:endParaRPr lang="en-US" sz="2300" dirty="0">
              <a:latin typeface="Cambria" pitchFamily="18" charset="0"/>
            </a:endParaRPr>
          </a:p>
        </p:txBody>
      </p:sp>
      <p:sp>
        <p:nvSpPr>
          <p:cNvPr id="2" name="Title 1"/>
          <p:cNvSpPr>
            <a:spLocks noGrp="1"/>
          </p:cNvSpPr>
          <p:nvPr>
            <p:ph type="ctrTitle"/>
          </p:nvPr>
        </p:nvSpPr>
        <p:spPr>
          <a:xfrm>
            <a:off x="685800" y="381000"/>
            <a:ext cx="7772400" cy="914400"/>
          </a:xfrm>
        </p:spPr>
        <p:txBody>
          <a:bodyPr/>
          <a:lstStyle/>
          <a:p>
            <a:r>
              <a:rPr lang="en-US" b="1" dirty="0" smtClean="0">
                <a:latin typeface="Cambria" pitchFamily="18" charset="0"/>
              </a:rPr>
              <a:t>Federal </a:t>
            </a:r>
            <a:r>
              <a:rPr lang="en-US" b="1" dirty="0">
                <a:latin typeface="Cambria" pitchFamily="18" charset="0"/>
              </a:rPr>
              <a:t>Managers Association</a:t>
            </a:r>
          </a:p>
        </p:txBody>
      </p:sp>
      <p:pic>
        <p:nvPicPr>
          <p:cNvPr id="6155" name="Picture 11" descr="spacer"/>
          <p:cNvPicPr>
            <a:picLocks noChangeAspect="1" noChangeArrowheads="1"/>
          </p:cNvPicPr>
          <p:nvPr/>
        </p:nvPicPr>
        <p:blipFill>
          <a:blip r:embed="rId7"/>
          <a:srcRect/>
          <a:stretch>
            <a:fillRect/>
          </a:stretch>
        </p:blipFill>
        <p:spPr bwMode="auto">
          <a:xfrm>
            <a:off x="4267200" y="2757488"/>
            <a:ext cx="285750" cy="76200"/>
          </a:xfrm>
          <a:prstGeom prst="rect">
            <a:avLst/>
          </a:prstGeom>
          <a:noFill/>
        </p:spPr>
      </p:pic>
      <p:cxnSp>
        <p:nvCxnSpPr>
          <p:cNvPr id="6" name="Straight Connector 5"/>
          <p:cNvCxnSpPr/>
          <p:nvPr/>
        </p:nvCxnSpPr>
        <p:spPr bwMode="auto">
          <a:xfrm>
            <a:off x="285750" y="1447800"/>
            <a:ext cx="8572500" cy="0"/>
          </a:xfrm>
          <a:prstGeom prst="line">
            <a:avLst/>
          </a:prstGeom>
          <a:solidFill>
            <a:schemeClr val="accent1"/>
          </a:solidFill>
          <a:ln w="22225" cap="rnd" cmpd="sng" algn="ctr">
            <a:solidFill>
              <a:schemeClr val="tx1"/>
            </a:solidFill>
            <a:prstDash val="solid"/>
            <a:round/>
            <a:headEnd type="none" w="med" len="med"/>
            <a:tailEnd type="none" w="med" len="med"/>
          </a:ln>
          <a:effectLst/>
        </p:spPr>
      </p:cxnSp>
      <p:sp>
        <p:nvSpPr>
          <p:cNvPr id="5" name="Rectangle 4"/>
          <p:cNvSpPr/>
          <p:nvPr/>
        </p:nvSpPr>
        <p:spPr>
          <a:xfrm>
            <a:off x="285750" y="1600200"/>
            <a:ext cx="8572500" cy="954107"/>
          </a:xfrm>
          <a:prstGeom prst="rect">
            <a:avLst/>
          </a:prstGeom>
        </p:spPr>
        <p:txBody>
          <a:bodyPr wrap="square">
            <a:spAutoFit/>
          </a:bodyPr>
          <a:lstStyle/>
          <a:p>
            <a:pPr algn="ctr">
              <a:buFont typeface="Wingdings" pitchFamily="2" charset="2"/>
              <a:buNone/>
            </a:pPr>
            <a:r>
              <a:rPr lang="en-US" sz="2800" b="1" i="1" dirty="0">
                <a:solidFill>
                  <a:schemeClr val="tx2"/>
                </a:solidFill>
                <a:latin typeface="Cambria" pitchFamily="18" charset="0"/>
              </a:rPr>
              <a:t>Advocating excellence in public service </a:t>
            </a:r>
            <a:endParaRPr lang="en-US" sz="2800" b="1" i="1" dirty="0" smtClean="0">
              <a:solidFill>
                <a:schemeClr val="tx2"/>
              </a:solidFill>
              <a:latin typeface="Cambria" pitchFamily="18" charset="0"/>
            </a:endParaRPr>
          </a:p>
          <a:p>
            <a:pPr algn="ctr">
              <a:buFont typeface="Wingdings" pitchFamily="2" charset="2"/>
              <a:buNone/>
            </a:pPr>
            <a:r>
              <a:rPr lang="en-US" sz="2800" b="1" i="1" dirty="0" smtClean="0">
                <a:solidFill>
                  <a:schemeClr val="tx2"/>
                </a:solidFill>
                <a:latin typeface="Cambria" pitchFamily="18" charset="0"/>
              </a:rPr>
              <a:t>since 1913!</a:t>
            </a:r>
            <a:endParaRPr lang="en-US" sz="2800" b="1" i="1" dirty="0">
              <a:solidFill>
                <a:schemeClr val="tx2"/>
              </a:solidFill>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47700" y="2819400"/>
            <a:ext cx="7848600" cy="2438400"/>
          </a:xfrm>
        </p:spPr>
        <p:txBody>
          <a:bodyPr>
            <a:normAutofit fontScale="92500" lnSpcReduction="20000"/>
          </a:bodyPr>
          <a:lstStyle/>
          <a:p>
            <a:pPr algn="ctr">
              <a:buFont typeface="Wingdings" pitchFamily="2" charset="2"/>
              <a:buNone/>
            </a:pPr>
            <a:r>
              <a:rPr lang="en-US" sz="4400" b="1" i="1" dirty="0" smtClean="0">
                <a:solidFill>
                  <a:schemeClr val="accent5">
                    <a:lumMod val="75000"/>
                  </a:schemeClr>
                </a:solidFill>
                <a:latin typeface="Cambria" pitchFamily="18" charset="0"/>
              </a:rPr>
              <a:t>To Advocate </a:t>
            </a:r>
            <a:r>
              <a:rPr lang="en-US" sz="4400" b="1" i="1" u="sng" dirty="0" smtClean="0">
                <a:solidFill>
                  <a:schemeClr val="accent5">
                    <a:lumMod val="75000"/>
                  </a:schemeClr>
                </a:solidFill>
                <a:latin typeface="Cambria" pitchFamily="18" charset="0"/>
              </a:rPr>
              <a:t>Excellence</a:t>
            </a:r>
            <a:r>
              <a:rPr lang="en-US" sz="4400" b="1" i="1" dirty="0" smtClean="0">
                <a:solidFill>
                  <a:schemeClr val="accent5">
                    <a:lumMod val="75000"/>
                  </a:schemeClr>
                </a:solidFill>
                <a:latin typeface="Cambria" pitchFamily="18" charset="0"/>
              </a:rPr>
              <a:t> in </a:t>
            </a:r>
            <a:r>
              <a:rPr lang="en-US" sz="4400" b="1" i="1" dirty="0">
                <a:solidFill>
                  <a:schemeClr val="accent5">
                    <a:lumMod val="75000"/>
                  </a:schemeClr>
                </a:solidFill>
                <a:latin typeface="Cambria" pitchFamily="18" charset="0"/>
              </a:rPr>
              <a:t>Public Service</a:t>
            </a:r>
          </a:p>
          <a:p>
            <a:pPr algn="ctr">
              <a:buFont typeface="Wingdings" pitchFamily="2" charset="2"/>
              <a:buNone/>
            </a:pPr>
            <a:endParaRPr lang="en-US" sz="1800" dirty="0">
              <a:latin typeface="Cambria" pitchFamily="18" charset="0"/>
            </a:endParaRPr>
          </a:p>
          <a:p>
            <a:r>
              <a:rPr lang="en-US" sz="1800" dirty="0">
                <a:latin typeface="Cambria" pitchFamily="18" charset="0"/>
              </a:rPr>
              <a:t>FMA represents the interests of the </a:t>
            </a:r>
            <a:r>
              <a:rPr lang="en-US" sz="1800" dirty="0" smtClean="0">
                <a:latin typeface="Cambria" pitchFamily="18" charset="0"/>
              </a:rPr>
              <a:t>more than 200,000 </a:t>
            </a:r>
            <a:r>
              <a:rPr lang="en-US" sz="1800" dirty="0">
                <a:latin typeface="Cambria" pitchFamily="18" charset="0"/>
              </a:rPr>
              <a:t>managers, supervisors, and executives serving in </a:t>
            </a:r>
            <a:r>
              <a:rPr lang="en-US" sz="1800" dirty="0" smtClean="0">
                <a:latin typeface="Cambria" pitchFamily="18" charset="0"/>
              </a:rPr>
              <a:t>more than 40 </a:t>
            </a:r>
            <a:r>
              <a:rPr lang="en-US" sz="1800" dirty="0" smtClean="0">
                <a:latin typeface="Cambria" pitchFamily="18" charset="0"/>
              </a:rPr>
              <a:t>agencies of </a:t>
            </a:r>
            <a:endParaRPr lang="en-US" sz="1800" dirty="0" smtClean="0">
              <a:latin typeface="Cambria" pitchFamily="18" charset="0"/>
            </a:endParaRPr>
          </a:p>
          <a:p>
            <a:r>
              <a:rPr lang="en-US" sz="1800" dirty="0" smtClean="0">
                <a:latin typeface="Cambria" pitchFamily="18" charset="0"/>
              </a:rPr>
              <a:t>today’s </a:t>
            </a:r>
            <a:r>
              <a:rPr lang="en-US" sz="1800" dirty="0">
                <a:latin typeface="Cambria" pitchFamily="18" charset="0"/>
              </a:rPr>
              <a:t>federal </a:t>
            </a:r>
            <a:r>
              <a:rPr lang="en-US" sz="1800" dirty="0" smtClean="0">
                <a:latin typeface="Cambria" pitchFamily="18" charset="0"/>
              </a:rPr>
              <a:t>government.</a:t>
            </a:r>
            <a:endParaRPr lang="en-US" sz="1800" dirty="0">
              <a:latin typeface="Cambria" pitchFamily="18" charset="0"/>
            </a:endParaRPr>
          </a:p>
          <a:p>
            <a:pPr algn="ctr">
              <a:buFont typeface="Wingdings" pitchFamily="2" charset="2"/>
              <a:buNone/>
            </a:pPr>
            <a:endParaRPr lang="en-US" sz="1200" dirty="0">
              <a:latin typeface="Cambria" pitchFamily="18" charset="0"/>
            </a:endParaRPr>
          </a:p>
          <a:p>
            <a:pPr algn="ctr">
              <a:buFont typeface="Wingdings" pitchFamily="2" charset="2"/>
              <a:buNone/>
            </a:pPr>
            <a:endParaRPr lang="en-US" dirty="0">
              <a:latin typeface="Cambria" pitchFamily="18" charset="0"/>
            </a:endParaRPr>
          </a:p>
        </p:txBody>
      </p:sp>
      <p:sp>
        <p:nvSpPr>
          <p:cNvPr id="2" name="Title 1"/>
          <p:cNvSpPr>
            <a:spLocks noGrp="1"/>
          </p:cNvSpPr>
          <p:nvPr>
            <p:ph type="ctrTitle"/>
          </p:nvPr>
        </p:nvSpPr>
        <p:spPr>
          <a:xfrm>
            <a:off x="266700" y="533400"/>
            <a:ext cx="8610600" cy="1447800"/>
          </a:xfrm>
        </p:spPr>
        <p:txBody>
          <a:bodyPr>
            <a:noAutofit/>
          </a:bodyPr>
          <a:lstStyle/>
          <a:p>
            <a:r>
              <a:rPr lang="en-US" sz="4800" b="1" dirty="0" smtClean="0">
                <a:latin typeface="Cambria" pitchFamily="18" charset="0"/>
              </a:rPr>
              <a:t>Federal </a:t>
            </a:r>
            <a:r>
              <a:rPr lang="en-US" sz="4800" b="1" dirty="0">
                <a:latin typeface="Cambria" pitchFamily="18" charset="0"/>
              </a:rPr>
              <a:t>Managers </a:t>
            </a:r>
            <a:r>
              <a:rPr lang="en-US" sz="4800" b="1" dirty="0" smtClean="0">
                <a:latin typeface="Cambria" pitchFamily="18" charset="0"/>
              </a:rPr>
              <a:t>Association</a:t>
            </a:r>
            <a:br>
              <a:rPr lang="en-US" sz="4800" b="1" dirty="0" smtClean="0">
                <a:latin typeface="Cambria" pitchFamily="18" charset="0"/>
              </a:rPr>
            </a:br>
            <a:r>
              <a:rPr lang="en-US" sz="4400" b="1" dirty="0" smtClean="0">
                <a:solidFill>
                  <a:schemeClr val="tx2"/>
                </a:solidFill>
                <a:latin typeface="Cambria" pitchFamily="18" charset="0"/>
              </a:rPr>
              <a:t>Purpose:</a:t>
            </a:r>
            <a:endParaRPr lang="en-US" sz="4800" b="1" dirty="0">
              <a:solidFill>
                <a:schemeClr val="tx2"/>
              </a:solidFill>
              <a:latin typeface="Cambria" pitchFamily="18" charset="0"/>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6208" y="5562600"/>
            <a:ext cx="2321284" cy="646113"/>
          </a:xfrm>
          <a:prstGeom prst="rect">
            <a:avLst/>
          </a:prstGeom>
          <a:noFill/>
          <a:ln>
            <a:noFill/>
          </a:ln>
        </p:spPr>
      </p:pic>
      <p:pic>
        <p:nvPicPr>
          <p:cNvPr id="410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78408" y="5562600"/>
            <a:ext cx="2321284" cy="64611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5612" y="1493838"/>
            <a:ext cx="4040188" cy="639762"/>
          </a:xfrm>
        </p:spPr>
        <p:txBody>
          <a:bodyPr>
            <a:normAutofit lnSpcReduction="10000"/>
          </a:bodyPr>
          <a:lstStyle/>
          <a:p>
            <a:pPr algn="ctr"/>
            <a:r>
              <a:rPr lang="en-US" sz="3600" u="sng" dirty="0">
                <a:latin typeface="Cambria" pitchFamily="18" charset="0"/>
              </a:rPr>
              <a:t>Mission</a:t>
            </a:r>
          </a:p>
        </p:txBody>
      </p:sp>
      <p:sp>
        <p:nvSpPr>
          <p:cNvPr id="6" name="Text Placeholder 5"/>
          <p:cNvSpPr>
            <a:spLocks noGrp="1"/>
          </p:cNvSpPr>
          <p:nvPr>
            <p:ph type="body" sz="half" idx="3"/>
          </p:nvPr>
        </p:nvSpPr>
        <p:spPr>
          <a:xfrm>
            <a:off x="4645025" y="1493838"/>
            <a:ext cx="4041775" cy="639762"/>
          </a:xfrm>
        </p:spPr>
        <p:txBody>
          <a:bodyPr>
            <a:normAutofit lnSpcReduction="10000"/>
          </a:bodyPr>
          <a:lstStyle/>
          <a:p>
            <a:pPr algn="ctr"/>
            <a:r>
              <a:rPr lang="en-US" sz="3600" u="sng" dirty="0">
                <a:latin typeface="Cambria" pitchFamily="18" charset="0"/>
              </a:rPr>
              <a:t>Vision</a:t>
            </a:r>
            <a:r>
              <a:rPr lang="en-US" sz="3600" b="0" dirty="0" smtClean="0">
                <a:latin typeface="Cambria" pitchFamily="18" charset="0"/>
              </a:rPr>
              <a:t> </a:t>
            </a:r>
            <a:endParaRPr lang="en-US" sz="3600" b="0" dirty="0">
              <a:latin typeface="Cambria" pitchFamily="18" charset="0"/>
            </a:endParaRPr>
          </a:p>
        </p:txBody>
      </p:sp>
      <p:sp>
        <p:nvSpPr>
          <p:cNvPr id="3" name="Content Placeholder 2"/>
          <p:cNvSpPr>
            <a:spLocks noGrp="1"/>
          </p:cNvSpPr>
          <p:nvPr>
            <p:ph sz="quarter" idx="2"/>
          </p:nvPr>
        </p:nvSpPr>
        <p:spPr>
          <a:xfrm>
            <a:off x="457200" y="2373312"/>
            <a:ext cx="4040188" cy="3951288"/>
          </a:xfrm>
        </p:spPr>
        <p:txBody>
          <a:bodyPr>
            <a:normAutofit/>
          </a:bodyPr>
          <a:lstStyle/>
          <a:p>
            <a:pPr indent="0">
              <a:buNone/>
            </a:pPr>
            <a:r>
              <a:rPr lang="en-US" dirty="0">
                <a:latin typeface="Cambria" pitchFamily="18" charset="0"/>
              </a:rPr>
              <a:t>FMA advocates excellence in public service through </a:t>
            </a:r>
            <a:r>
              <a:rPr lang="en-US" b="1" dirty="0">
                <a:latin typeface="Cambria" pitchFamily="18" charset="0"/>
              </a:rPr>
              <a:t>effective management </a:t>
            </a:r>
            <a:r>
              <a:rPr lang="en-US" dirty="0">
                <a:latin typeface="Cambria" pitchFamily="18" charset="0"/>
              </a:rPr>
              <a:t>and</a:t>
            </a:r>
            <a:r>
              <a:rPr lang="en-US" b="1" dirty="0">
                <a:latin typeface="Cambria" pitchFamily="18" charset="0"/>
              </a:rPr>
              <a:t> professionalism</a:t>
            </a:r>
            <a:r>
              <a:rPr lang="en-US" dirty="0">
                <a:latin typeface="Cambria" pitchFamily="18" charset="0"/>
              </a:rPr>
              <a:t>, as well as the </a:t>
            </a:r>
            <a:r>
              <a:rPr lang="en-US" b="1" dirty="0">
                <a:latin typeface="Cambria" pitchFamily="18" charset="0"/>
              </a:rPr>
              <a:t>active representation </a:t>
            </a:r>
            <a:r>
              <a:rPr lang="en-US" dirty="0">
                <a:latin typeface="Cambria" pitchFamily="18" charset="0"/>
              </a:rPr>
              <a:t>of its members' interests and concerns. </a:t>
            </a:r>
          </a:p>
        </p:txBody>
      </p:sp>
      <p:sp>
        <p:nvSpPr>
          <p:cNvPr id="7" name="Content Placeholder 6"/>
          <p:cNvSpPr>
            <a:spLocks noGrp="1"/>
          </p:cNvSpPr>
          <p:nvPr>
            <p:ph sz="quarter" idx="4"/>
          </p:nvPr>
        </p:nvSpPr>
        <p:spPr>
          <a:xfrm>
            <a:off x="4645025" y="2373312"/>
            <a:ext cx="4041775" cy="3951288"/>
          </a:xfrm>
        </p:spPr>
        <p:txBody>
          <a:bodyPr>
            <a:normAutofit fontScale="92500"/>
          </a:bodyPr>
          <a:lstStyle/>
          <a:p>
            <a:pPr indent="0">
              <a:buNone/>
            </a:pPr>
            <a:r>
              <a:rPr lang="en-US" dirty="0">
                <a:latin typeface="Cambria" pitchFamily="18" charset="0"/>
              </a:rPr>
              <a:t>FMA advances its mission through </a:t>
            </a:r>
            <a:r>
              <a:rPr lang="en-US" b="1" dirty="0">
                <a:latin typeface="Cambria" pitchFamily="18" charset="0"/>
              </a:rPr>
              <a:t>consultation</a:t>
            </a:r>
            <a:r>
              <a:rPr lang="en-US" dirty="0">
                <a:latin typeface="Cambria" pitchFamily="18" charset="0"/>
              </a:rPr>
              <a:t> in the Executive Branch and </a:t>
            </a:r>
            <a:r>
              <a:rPr lang="en-US" b="1" dirty="0">
                <a:latin typeface="Cambria" pitchFamily="18" charset="0"/>
              </a:rPr>
              <a:t>advocacy</a:t>
            </a:r>
            <a:r>
              <a:rPr lang="en-US" dirty="0">
                <a:latin typeface="Cambria" pitchFamily="18" charset="0"/>
              </a:rPr>
              <a:t> in Congress, top-notch </a:t>
            </a:r>
            <a:r>
              <a:rPr lang="en-US" b="1" dirty="0">
                <a:latin typeface="Cambria" pitchFamily="18" charset="0"/>
              </a:rPr>
              <a:t>professional development </a:t>
            </a:r>
            <a:r>
              <a:rPr lang="en-US" dirty="0">
                <a:latin typeface="Cambria" pitchFamily="18" charset="0"/>
              </a:rPr>
              <a:t>programs, informative </a:t>
            </a:r>
            <a:r>
              <a:rPr lang="en-US" b="1" dirty="0">
                <a:latin typeface="Cambria" pitchFamily="18" charset="0"/>
              </a:rPr>
              <a:t>publications</a:t>
            </a:r>
            <a:r>
              <a:rPr lang="en-US" dirty="0">
                <a:latin typeface="Cambria" pitchFamily="18" charset="0"/>
              </a:rPr>
              <a:t> and </a:t>
            </a:r>
            <a:r>
              <a:rPr lang="en-US" b="1" dirty="0">
                <a:latin typeface="Cambria" pitchFamily="18" charset="0"/>
              </a:rPr>
              <a:t>networking opportunities </a:t>
            </a:r>
            <a:r>
              <a:rPr lang="en-US" dirty="0">
                <a:latin typeface="Cambria" pitchFamily="18" charset="0"/>
              </a:rPr>
              <a:t>for its members. </a:t>
            </a:r>
          </a:p>
          <a:p>
            <a:endParaRPr lang="en-US" dirty="0">
              <a:latin typeface="Cambria" pitchFamily="18" charset="0"/>
            </a:endParaRPr>
          </a:p>
        </p:txBody>
      </p:sp>
      <p:sp>
        <p:nvSpPr>
          <p:cNvPr id="2" name="Title 1"/>
          <p:cNvSpPr>
            <a:spLocks noGrp="1"/>
          </p:cNvSpPr>
          <p:nvPr>
            <p:ph type="title"/>
          </p:nvPr>
        </p:nvSpPr>
        <p:spPr>
          <a:xfrm>
            <a:off x="3429000" y="152400"/>
            <a:ext cx="5486400" cy="877506"/>
          </a:xfrm>
        </p:spPr>
        <p:txBody>
          <a:bodyPr>
            <a:normAutofit/>
          </a:bodyPr>
          <a:lstStyle/>
          <a:p>
            <a:r>
              <a:rPr lang="en-US" sz="4800" b="1" dirty="0" smtClean="0">
                <a:latin typeface="Cambria" pitchFamily="18" charset="0"/>
              </a:rPr>
              <a:t>Mission &amp; Vision</a:t>
            </a:r>
            <a:endParaRPr lang="en-US" sz="4800" b="1" dirty="0">
              <a:latin typeface="Cambria"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sz="quarter" idx="1"/>
          </p:nvPr>
        </p:nvSpPr>
        <p:spPr>
          <a:xfrm>
            <a:off x="533400" y="1524000"/>
            <a:ext cx="8229600" cy="4876800"/>
          </a:xfrm>
        </p:spPr>
        <p:txBody>
          <a:bodyPr/>
          <a:lstStyle/>
          <a:p>
            <a:pPr>
              <a:lnSpc>
                <a:spcPct val="90000"/>
              </a:lnSpc>
            </a:pPr>
            <a:r>
              <a:rPr lang="en-US" sz="2400" dirty="0">
                <a:effectLst/>
                <a:latin typeface="Cambria" pitchFamily="18" charset="0"/>
              </a:rPr>
              <a:t>The </a:t>
            </a:r>
            <a:r>
              <a:rPr lang="en-US" sz="2400" b="1" dirty="0" smtClean="0">
                <a:effectLst/>
                <a:latin typeface="Cambria" pitchFamily="18" charset="0"/>
              </a:rPr>
              <a:t>Executive </a:t>
            </a:r>
            <a:r>
              <a:rPr lang="en-US" sz="2400" b="1" dirty="0">
                <a:effectLst/>
                <a:latin typeface="Cambria" pitchFamily="18" charset="0"/>
              </a:rPr>
              <a:t>Board </a:t>
            </a:r>
            <a:r>
              <a:rPr lang="en-US" sz="2400" dirty="0" smtClean="0">
                <a:effectLst/>
                <a:latin typeface="Cambria" pitchFamily="18" charset="0"/>
              </a:rPr>
              <a:t>consists </a:t>
            </a:r>
            <a:r>
              <a:rPr lang="en-US" sz="2400" dirty="0">
                <a:effectLst/>
                <a:latin typeface="Cambria" pitchFamily="18" charset="0"/>
              </a:rPr>
              <a:t>of the National President, National Vice President, National </a:t>
            </a:r>
            <a:r>
              <a:rPr lang="en-US" sz="2400" dirty="0" smtClean="0">
                <a:effectLst/>
                <a:latin typeface="Cambria" pitchFamily="18" charset="0"/>
              </a:rPr>
              <a:t>Secretary, National Treasurer, </a:t>
            </a:r>
            <a:r>
              <a:rPr lang="en-US" sz="2400" dirty="0" smtClean="0">
                <a:latin typeface="Cambria" pitchFamily="18" charset="0"/>
              </a:rPr>
              <a:t>Regional </a:t>
            </a:r>
            <a:r>
              <a:rPr lang="en-US" sz="2400" dirty="0">
                <a:latin typeface="Cambria" pitchFamily="18" charset="0"/>
              </a:rPr>
              <a:t>Directors and </a:t>
            </a:r>
            <a:r>
              <a:rPr lang="en-US" sz="2400" dirty="0" smtClean="0">
                <a:latin typeface="Cambria" pitchFamily="18" charset="0"/>
              </a:rPr>
              <a:t>Executive </a:t>
            </a:r>
            <a:r>
              <a:rPr lang="en-US" sz="2400" dirty="0">
                <a:latin typeface="Cambria" pitchFamily="18" charset="0"/>
              </a:rPr>
              <a:t>Director</a:t>
            </a:r>
            <a:endParaRPr lang="en-US" sz="2400" dirty="0">
              <a:effectLst/>
              <a:latin typeface="Cambria" pitchFamily="18" charset="0"/>
            </a:endParaRPr>
          </a:p>
          <a:p>
            <a:pPr>
              <a:lnSpc>
                <a:spcPct val="90000"/>
              </a:lnSpc>
            </a:pPr>
            <a:endParaRPr lang="en-US" sz="1000" dirty="0">
              <a:effectLst/>
              <a:latin typeface="Cambria" pitchFamily="18" charset="0"/>
            </a:endParaRPr>
          </a:p>
          <a:p>
            <a:pPr>
              <a:lnSpc>
                <a:spcPct val="90000"/>
              </a:lnSpc>
            </a:pPr>
            <a:r>
              <a:rPr lang="en-US" sz="2400" dirty="0">
                <a:effectLst/>
                <a:latin typeface="Cambria" pitchFamily="18" charset="0"/>
              </a:rPr>
              <a:t>The </a:t>
            </a:r>
            <a:r>
              <a:rPr lang="en-US" sz="2400" b="1" dirty="0">
                <a:effectLst/>
                <a:latin typeface="Cambria" pitchFamily="18" charset="0"/>
              </a:rPr>
              <a:t>National Office Staff </a:t>
            </a:r>
            <a:r>
              <a:rPr lang="en-US" sz="2400" dirty="0">
                <a:effectLst/>
                <a:latin typeface="Cambria" pitchFamily="18" charset="0"/>
              </a:rPr>
              <a:t>consists of </a:t>
            </a:r>
            <a:r>
              <a:rPr lang="en-US" sz="2400" dirty="0" smtClean="0">
                <a:effectLst/>
                <a:latin typeface="Cambria" pitchFamily="18" charset="0"/>
              </a:rPr>
              <a:t>the </a:t>
            </a:r>
            <a:r>
              <a:rPr lang="en-US" sz="2400" dirty="0" smtClean="0">
                <a:latin typeface="Cambria" pitchFamily="18" charset="0"/>
              </a:rPr>
              <a:t>Executive </a:t>
            </a:r>
            <a:r>
              <a:rPr lang="en-US" sz="2400" dirty="0">
                <a:latin typeface="Cambria" pitchFamily="18" charset="0"/>
              </a:rPr>
              <a:t>Director, Government </a:t>
            </a:r>
            <a:r>
              <a:rPr lang="en-US" sz="2400" dirty="0" smtClean="0">
                <a:latin typeface="Cambria" pitchFamily="18" charset="0"/>
              </a:rPr>
              <a:t>&amp; Public Affairs </a:t>
            </a:r>
            <a:r>
              <a:rPr lang="en-US" sz="2400" dirty="0">
                <a:latin typeface="Cambria" pitchFamily="18" charset="0"/>
              </a:rPr>
              <a:t>Director, Government </a:t>
            </a:r>
            <a:r>
              <a:rPr lang="en-US" sz="2400" dirty="0" smtClean="0">
                <a:latin typeface="Cambria" pitchFamily="18" charset="0"/>
              </a:rPr>
              <a:t>		        Affairs/Communications Assistant</a:t>
            </a:r>
            <a:r>
              <a:rPr lang="en-US" sz="2400" dirty="0">
                <a:latin typeface="Cambria" pitchFamily="18" charset="0"/>
              </a:rPr>
              <a:t>, </a:t>
            </a:r>
            <a:r>
              <a:rPr lang="en-US" sz="2400" dirty="0" smtClean="0">
                <a:latin typeface="Cambria" pitchFamily="18" charset="0"/>
              </a:rPr>
              <a:t>and</a:t>
            </a:r>
          </a:p>
          <a:p>
            <a:pPr lvl="5">
              <a:lnSpc>
                <a:spcPct val="90000"/>
              </a:lnSpc>
            </a:pPr>
            <a:r>
              <a:rPr lang="en-US" sz="1500" dirty="0">
                <a:latin typeface="Cambria" pitchFamily="18" charset="0"/>
              </a:rPr>
              <a:t> </a:t>
            </a:r>
            <a:r>
              <a:rPr lang="en-US" sz="2400" dirty="0" smtClean="0">
                <a:latin typeface="Cambria" pitchFamily="18" charset="0"/>
              </a:rPr>
              <a:t>Finance &amp; Administration </a:t>
            </a:r>
            <a:r>
              <a:rPr lang="en-US" sz="2400" dirty="0">
                <a:latin typeface="Cambria" pitchFamily="18" charset="0"/>
              </a:rPr>
              <a:t>Manager</a:t>
            </a:r>
            <a:endParaRPr lang="en-US" sz="2400" dirty="0">
              <a:effectLst/>
              <a:latin typeface="Cambria" pitchFamily="18" charset="0"/>
            </a:endParaRPr>
          </a:p>
        </p:txBody>
      </p:sp>
      <p:sp>
        <p:nvSpPr>
          <p:cNvPr id="113668" name="Rectangle 4"/>
          <p:cNvSpPr>
            <a:spLocks noChangeArrowheads="1"/>
          </p:cNvSpPr>
          <p:nvPr/>
        </p:nvSpPr>
        <p:spPr bwMode="auto">
          <a:xfrm>
            <a:off x="3200400" y="4876800"/>
            <a:ext cx="2743200" cy="1323439"/>
          </a:xfrm>
          <a:prstGeom prst="rect">
            <a:avLst/>
          </a:prstGeom>
          <a:noFill/>
          <a:ln w="9525">
            <a:noFill/>
            <a:miter lim="800000"/>
            <a:headEnd/>
            <a:tailEnd/>
          </a:ln>
          <a:effectLst/>
        </p:spPr>
        <p:txBody>
          <a:bodyPr wrap="square">
            <a:spAutoFit/>
          </a:bodyPr>
          <a:lstStyle/>
          <a:p>
            <a:r>
              <a:rPr lang="en-US" sz="2000" b="1" dirty="0" smtClean="0">
                <a:latin typeface="Cambria" pitchFamily="18" charset="0"/>
              </a:rPr>
              <a:t>FMA National Office: </a:t>
            </a:r>
          </a:p>
          <a:p>
            <a:r>
              <a:rPr lang="en-US" sz="2000" dirty="0" smtClean="0">
                <a:latin typeface="Cambria" pitchFamily="18" charset="0"/>
              </a:rPr>
              <a:t>1641 </a:t>
            </a:r>
            <a:r>
              <a:rPr lang="en-US" sz="2000" dirty="0">
                <a:latin typeface="Cambria" pitchFamily="18" charset="0"/>
              </a:rPr>
              <a:t>Prince Street</a:t>
            </a:r>
          </a:p>
          <a:p>
            <a:r>
              <a:rPr lang="en-US" sz="2000" dirty="0" smtClean="0">
                <a:latin typeface="Cambria" pitchFamily="18" charset="0"/>
              </a:rPr>
              <a:t>Alexandria</a:t>
            </a:r>
            <a:r>
              <a:rPr lang="en-US" sz="2000" dirty="0">
                <a:latin typeface="Cambria" pitchFamily="18" charset="0"/>
              </a:rPr>
              <a:t>, VA 22314</a:t>
            </a:r>
          </a:p>
          <a:p>
            <a:r>
              <a:rPr lang="en-US" sz="2000" dirty="0" smtClean="0">
                <a:latin typeface="Cambria" pitchFamily="18" charset="0"/>
              </a:rPr>
              <a:t>703-683-8700</a:t>
            </a:r>
            <a:endParaRPr lang="en-US" sz="2000" dirty="0">
              <a:latin typeface="Cambria" pitchFamily="18" charset="0"/>
            </a:endParaRPr>
          </a:p>
        </p:txBody>
      </p:sp>
      <p:pic>
        <p:nvPicPr>
          <p:cNvPr id="113670" name="Picture 6" descr="FMA NATIONAL OFFICE 2"/>
          <p:cNvPicPr>
            <a:picLocks noChangeAspect="1" noChangeArrowheads="1"/>
          </p:cNvPicPr>
          <p:nvPr/>
        </p:nvPicPr>
        <p:blipFill>
          <a:blip r:embed="rId2" cstate="print"/>
          <a:srcRect/>
          <a:stretch>
            <a:fillRect/>
          </a:stretch>
        </p:blipFill>
        <p:spPr bwMode="auto">
          <a:xfrm>
            <a:off x="6934200" y="3814234"/>
            <a:ext cx="1905000" cy="2434166"/>
          </a:xfrm>
          <a:prstGeom prst="rect">
            <a:avLst/>
          </a:prstGeom>
          <a:noFill/>
        </p:spPr>
      </p:pic>
      <p:pic>
        <p:nvPicPr>
          <p:cNvPr id="113671" name="Picture 7" descr="FMA NATIONAL OFFICE"/>
          <p:cNvPicPr>
            <a:picLocks noChangeAspect="1" noChangeArrowheads="1"/>
          </p:cNvPicPr>
          <p:nvPr/>
        </p:nvPicPr>
        <p:blipFill>
          <a:blip r:embed="rId3" cstate="print"/>
          <a:srcRect/>
          <a:stretch>
            <a:fillRect/>
          </a:stretch>
        </p:blipFill>
        <p:spPr bwMode="auto">
          <a:xfrm>
            <a:off x="304801" y="3857280"/>
            <a:ext cx="1905000" cy="2395353"/>
          </a:xfrm>
          <a:prstGeom prst="rect">
            <a:avLst/>
          </a:prstGeom>
          <a:noFill/>
        </p:spPr>
      </p:pic>
      <p:sp>
        <p:nvSpPr>
          <p:cNvPr id="8" name="Title 1"/>
          <p:cNvSpPr>
            <a:spLocks noGrp="1"/>
          </p:cNvSpPr>
          <p:nvPr>
            <p:ph type="title"/>
          </p:nvPr>
        </p:nvSpPr>
        <p:spPr>
          <a:xfrm>
            <a:off x="3429000" y="113094"/>
            <a:ext cx="5486400" cy="877506"/>
          </a:xfrm>
        </p:spPr>
        <p:txBody>
          <a:bodyPr>
            <a:noAutofit/>
          </a:bodyPr>
          <a:lstStyle/>
          <a:p>
            <a:r>
              <a:rPr lang="en-US" sz="3600" b="1" dirty="0" smtClean="0">
                <a:latin typeface="Cambria" pitchFamily="18" charset="0"/>
              </a:rPr>
              <a:t>National Officers &amp; Staff</a:t>
            </a:r>
            <a:endParaRPr lang="en-US" sz="3600" b="1" dirty="0">
              <a:latin typeface="Cambria"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sz="quarter" idx="1"/>
          </p:nvPr>
        </p:nvSpPr>
        <p:spPr>
          <a:xfrm>
            <a:off x="609600" y="1600200"/>
            <a:ext cx="7923213" cy="4800600"/>
          </a:xfrm>
        </p:spPr>
        <p:txBody>
          <a:bodyPr/>
          <a:lstStyle/>
          <a:p>
            <a:pPr>
              <a:buNone/>
            </a:pPr>
            <a:r>
              <a:rPr lang="en-US" sz="2800" dirty="0" smtClean="0">
                <a:latin typeface="Cambria" pitchFamily="18" charset="0"/>
              </a:rPr>
              <a:t>President:</a:t>
            </a:r>
            <a:r>
              <a:rPr lang="en-US" sz="2800" dirty="0" smtClean="0">
                <a:solidFill>
                  <a:srgbClr val="FF0000"/>
                </a:solidFill>
                <a:latin typeface="Cambria" pitchFamily="18" charset="0"/>
              </a:rPr>
              <a:t> </a:t>
            </a:r>
            <a:r>
              <a:rPr lang="en-US" sz="2800" b="1" dirty="0" smtClean="0">
                <a:solidFill>
                  <a:schemeClr val="tx2">
                    <a:lumMod val="50000"/>
                  </a:schemeClr>
                </a:solidFill>
                <a:latin typeface="Cambria" pitchFamily="18" charset="0"/>
              </a:rPr>
              <a:t>Craig Carter</a:t>
            </a:r>
          </a:p>
          <a:p>
            <a:pPr>
              <a:buNone/>
            </a:pPr>
            <a:r>
              <a:rPr lang="en-US" sz="2800" dirty="0" smtClean="0">
                <a:latin typeface="Cambria" pitchFamily="18" charset="0"/>
              </a:rPr>
              <a:t>Vice President: </a:t>
            </a:r>
            <a:r>
              <a:rPr lang="en-US" sz="2800" b="1" dirty="0" smtClean="0">
                <a:solidFill>
                  <a:schemeClr val="tx2">
                    <a:lumMod val="50000"/>
                  </a:schemeClr>
                </a:solidFill>
                <a:latin typeface="Cambria" pitchFamily="18" charset="0"/>
              </a:rPr>
              <a:t>Ron Gryga </a:t>
            </a:r>
          </a:p>
          <a:p>
            <a:pPr>
              <a:buNone/>
            </a:pPr>
            <a:r>
              <a:rPr lang="en-US" sz="2800" dirty="0" smtClean="0">
                <a:latin typeface="Cambria" pitchFamily="18" charset="0"/>
              </a:rPr>
              <a:t>Secretary:</a:t>
            </a:r>
            <a:r>
              <a:rPr lang="en-US" sz="2800" dirty="0" smtClean="0">
                <a:solidFill>
                  <a:srgbClr val="FF0000"/>
                </a:solidFill>
                <a:latin typeface="Cambria" pitchFamily="18" charset="0"/>
              </a:rPr>
              <a:t> </a:t>
            </a:r>
            <a:r>
              <a:rPr lang="en-US" sz="2800" b="1" dirty="0" smtClean="0">
                <a:solidFill>
                  <a:schemeClr val="tx2">
                    <a:lumMod val="50000"/>
                  </a:schemeClr>
                </a:solidFill>
                <a:latin typeface="Cambria" pitchFamily="18" charset="0"/>
              </a:rPr>
              <a:t>Pauline Coleman-Sutton</a:t>
            </a:r>
          </a:p>
          <a:p>
            <a:pPr>
              <a:buNone/>
            </a:pPr>
            <a:r>
              <a:rPr lang="en-US" sz="2800" dirty="0" smtClean="0">
                <a:latin typeface="Cambria" pitchFamily="18" charset="0"/>
              </a:rPr>
              <a:t>Treasurer:</a:t>
            </a:r>
            <a:r>
              <a:rPr lang="en-US" sz="2800" dirty="0" smtClean="0">
                <a:solidFill>
                  <a:srgbClr val="FF0000"/>
                </a:solidFill>
                <a:latin typeface="Cambria" pitchFamily="18" charset="0"/>
              </a:rPr>
              <a:t>  </a:t>
            </a:r>
            <a:r>
              <a:rPr lang="en-US" sz="2800" b="1" dirty="0" smtClean="0">
                <a:solidFill>
                  <a:schemeClr val="tx2">
                    <a:lumMod val="50000"/>
                  </a:schemeClr>
                </a:solidFill>
                <a:latin typeface="Cambria" pitchFamily="18" charset="0"/>
              </a:rPr>
              <a:t>Christine Parker</a:t>
            </a:r>
          </a:p>
          <a:p>
            <a:pPr>
              <a:buFont typeface="Wingdings" pitchFamily="2" charset="2"/>
              <a:buNone/>
            </a:pPr>
            <a:r>
              <a:rPr lang="en-US" sz="2800" dirty="0" smtClean="0">
                <a:latin typeface="Cambria" pitchFamily="18" charset="0"/>
              </a:rPr>
              <a:t>Region 1 Director: </a:t>
            </a:r>
            <a:r>
              <a:rPr lang="en-US" sz="2800" b="1" dirty="0" smtClean="0">
                <a:solidFill>
                  <a:schemeClr val="tx2">
                    <a:lumMod val="50000"/>
                  </a:schemeClr>
                </a:solidFill>
                <a:latin typeface="Cambria" pitchFamily="18" charset="0"/>
              </a:rPr>
              <a:t>Chris Lombardi</a:t>
            </a:r>
          </a:p>
          <a:p>
            <a:pPr>
              <a:buFont typeface="Wingdings" pitchFamily="2" charset="2"/>
              <a:buNone/>
            </a:pPr>
            <a:r>
              <a:rPr lang="en-US" sz="2800" dirty="0" smtClean="0">
                <a:latin typeface="Cambria" pitchFamily="18" charset="0"/>
              </a:rPr>
              <a:t>Region 2 Director: </a:t>
            </a:r>
            <a:r>
              <a:rPr lang="en-US" sz="2800" b="1" dirty="0" smtClean="0">
                <a:solidFill>
                  <a:schemeClr val="tx2">
                    <a:lumMod val="50000"/>
                  </a:schemeClr>
                </a:solidFill>
                <a:latin typeface="Cambria" pitchFamily="18" charset="0"/>
              </a:rPr>
              <a:t>Linda Lentjes</a:t>
            </a:r>
          </a:p>
          <a:p>
            <a:pPr>
              <a:buFont typeface="Wingdings" pitchFamily="2" charset="2"/>
              <a:buNone/>
            </a:pPr>
            <a:r>
              <a:rPr lang="en-US" sz="2800" dirty="0" smtClean="0">
                <a:latin typeface="Cambria" pitchFamily="18" charset="0"/>
              </a:rPr>
              <a:t>Region 3 Director: </a:t>
            </a:r>
            <a:r>
              <a:rPr lang="en-US" sz="2800" b="1" dirty="0" smtClean="0">
                <a:solidFill>
                  <a:schemeClr val="tx2">
                    <a:lumMod val="50000"/>
                  </a:schemeClr>
                </a:solidFill>
                <a:latin typeface="Cambria" pitchFamily="18" charset="0"/>
              </a:rPr>
              <a:t>Peggy Hatcher</a:t>
            </a:r>
          </a:p>
          <a:p>
            <a:pPr>
              <a:buFont typeface="Wingdings" pitchFamily="2" charset="2"/>
              <a:buNone/>
            </a:pPr>
            <a:r>
              <a:rPr lang="en-US" sz="2800" dirty="0" smtClean="0">
                <a:latin typeface="Cambria" pitchFamily="18" charset="0"/>
              </a:rPr>
              <a:t>Region 4 Director: </a:t>
            </a:r>
            <a:r>
              <a:rPr lang="en-US" sz="2800" b="1" dirty="0" smtClean="0">
                <a:solidFill>
                  <a:schemeClr val="tx2">
                    <a:lumMod val="50000"/>
                  </a:schemeClr>
                </a:solidFill>
                <a:latin typeface="Cambria" pitchFamily="18" charset="0"/>
              </a:rPr>
              <a:t>Vincent Stamper</a:t>
            </a:r>
          </a:p>
          <a:p>
            <a:pPr>
              <a:buNone/>
            </a:pPr>
            <a:r>
              <a:rPr lang="en-US" sz="2800" dirty="0">
                <a:latin typeface="Cambria" pitchFamily="18" charset="0"/>
                <a:cs typeface="Arial" pitchFamily="34" charset="0"/>
              </a:rPr>
              <a:t>Executive Director</a:t>
            </a:r>
            <a:r>
              <a:rPr lang="en-US" sz="2800" dirty="0">
                <a:latin typeface="Cambria" pitchFamily="18" charset="0"/>
              </a:rPr>
              <a:t>:</a:t>
            </a:r>
            <a:r>
              <a:rPr lang="en-US" sz="2800" dirty="0">
                <a:solidFill>
                  <a:srgbClr val="FF0000"/>
                </a:solidFill>
                <a:latin typeface="Cambria" pitchFamily="18" charset="0"/>
              </a:rPr>
              <a:t>  </a:t>
            </a:r>
            <a:r>
              <a:rPr lang="en-US" sz="2800" b="1" dirty="0">
                <a:solidFill>
                  <a:schemeClr val="tx2">
                    <a:lumMod val="50000"/>
                  </a:schemeClr>
                </a:solidFill>
                <a:latin typeface="Cambria" pitchFamily="18" charset="0"/>
              </a:rPr>
              <a:t>Todd Wells</a:t>
            </a:r>
          </a:p>
          <a:p>
            <a:pPr>
              <a:buFont typeface="Wingdings" pitchFamily="2" charset="2"/>
              <a:buNone/>
            </a:pPr>
            <a:endParaRPr lang="en-US" dirty="0" smtClean="0">
              <a:solidFill>
                <a:srgbClr val="0033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7" name="Title 1"/>
          <p:cNvSpPr txBox="1">
            <a:spLocks/>
          </p:cNvSpPr>
          <p:nvPr/>
        </p:nvSpPr>
        <p:spPr>
          <a:xfrm>
            <a:off x="3429000" y="152400"/>
            <a:ext cx="5486400" cy="877506"/>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Executive Board</a:t>
            </a:r>
            <a:endParaRPr lang="en-US" sz="4800" b="1"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570" y="228600"/>
            <a:ext cx="8258860" cy="61449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sz="quarter" idx="1"/>
          </p:nvPr>
        </p:nvSpPr>
        <p:spPr>
          <a:xfrm>
            <a:off x="457200" y="1600200"/>
            <a:ext cx="8229600" cy="3505200"/>
          </a:xfrm>
        </p:spPr>
        <p:txBody>
          <a:bodyPr>
            <a:normAutofit lnSpcReduction="10000"/>
          </a:bodyPr>
          <a:lstStyle/>
          <a:p>
            <a:pPr>
              <a:lnSpc>
                <a:spcPct val="80000"/>
              </a:lnSpc>
              <a:buFont typeface="Arial" pitchFamily="34" charset="0"/>
              <a:buChar char="•"/>
            </a:pPr>
            <a:r>
              <a:rPr lang="en-US" sz="3200" dirty="0" smtClean="0">
                <a:latin typeface="Cambria" pitchFamily="18" charset="0"/>
              </a:rPr>
              <a:t>Meet with </a:t>
            </a:r>
            <a:r>
              <a:rPr lang="en-US" sz="3200" dirty="0" smtClean="0">
                <a:latin typeface="Cambria" pitchFamily="18" charset="0"/>
              </a:rPr>
              <a:t>Members of Congress </a:t>
            </a:r>
            <a:r>
              <a:rPr lang="en-US" sz="3200" dirty="0" smtClean="0">
                <a:latin typeface="Cambria" pitchFamily="18" charset="0"/>
              </a:rPr>
              <a:t>and their </a:t>
            </a:r>
            <a:r>
              <a:rPr lang="en-US" sz="3200" dirty="0" smtClean="0">
                <a:latin typeface="Cambria" pitchFamily="18" charset="0"/>
              </a:rPr>
              <a:t>Staffs</a:t>
            </a:r>
            <a:endParaRPr lang="en-US" sz="3200" dirty="0" smtClean="0">
              <a:latin typeface="Cambria" pitchFamily="18" charset="0"/>
            </a:endParaRPr>
          </a:p>
          <a:p>
            <a:pPr marL="0" indent="0">
              <a:lnSpc>
                <a:spcPct val="80000"/>
              </a:lnSpc>
              <a:buNone/>
            </a:pPr>
            <a:endParaRPr lang="en-US" sz="1100" dirty="0" smtClean="0">
              <a:latin typeface="Cambria" pitchFamily="18" charset="0"/>
            </a:endParaRPr>
          </a:p>
          <a:p>
            <a:pPr>
              <a:lnSpc>
                <a:spcPct val="80000"/>
              </a:lnSpc>
              <a:buFont typeface="Arial" pitchFamily="34" charset="0"/>
              <a:buChar char="•"/>
            </a:pPr>
            <a:r>
              <a:rPr lang="en-US" sz="3200" dirty="0" smtClean="0">
                <a:latin typeface="Cambria" pitchFamily="18" charset="0"/>
              </a:rPr>
              <a:t>Attend hearings that affect federal managers</a:t>
            </a:r>
          </a:p>
          <a:p>
            <a:pPr marL="0" indent="0">
              <a:lnSpc>
                <a:spcPct val="80000"/>
              </a:lnSpc>
              <a:buNone/>
            </a:pPr>
            <a:endParaRPr lang="en-US" sz="1100" dirty="0" smtClean="0">
              <a:latin typeface="Cambria" pitchFamily="18" charset="0"/>
            </a:endParaRPr>
          </a:p>
          <a:p>
            <a:pPr>
              <a:lnSpc>
                <a:spcPct val="80000"/>
              </a:lnSpc>
              <a:buFont typeface="Arial" pitchFamily="34" charset="0"/>
              <a:buChar char="•"/>
            </a:pPr>
            <a:r>
              <a:rPr lang="en-US" sz="3200" dirty="0" smtClean="0">
                <a:latin typeface="Cambria" pitchFamily="18" charset="0"/>
              </a:rPr>
              <a:t>Meet with leaders of government agencies to influence policy</a:t>
            </a:r>
          </a:p>
          <a:p>
            <a:pPr>
              <a:lnSpc>
                <a:spcPct val="80000"/>
              </a:lnSpc>
              <a:buFont typeface="Arial" pitchFamily="34" charset="0"/>
              <a:buChar char="•"/>
            </a:pPr>
            <a:endParaRPr lang="en-US" sz="1100" dirty="0" smtClean="0">
              <a:latin typeface="Cambria" pitchFamily="18" charset="0"/>
            </a:endParaRPr>
          </a:p>
          <a:p>
            <a:pPr>
              <a:lnSpc>
                <a:spcPct val="80000"/>
              </a:lnSpc>
              <a:buFont typeface="Arial" pitchFamily="34" charset="0"/>
              <a:buChar char="•"/>
            </a:pPr>
            <a:r>
              <a:rPr lang="en-US" sz="3200" dirty="0" smtClean="0">
                <a:latin typeface="Cambria" pitchFamily="18" charset="0"/>
              </a:rPr>
              <a:t>Work with other federal advocacy groups to strengthen our voice</a:t>
            </a:r>
          </a:p>
          <a:p>
            <a:pPr>
              <a:lnSpc>
                <a:spcPct val="80000"/>
              </a:lnSpc>
              <a:buFont typeface="Arial" pitchFamily="34" charset="0"/>
              <a:buChar char="•"/>
            </a:pPr>
            <a:endParaRPr lang="en-US" sz="1700" dirty="0">
              <a:latin typeface="Cambria" pitchFamily="18" charset="0"/>
            </a:endParaRPr>
          </a:p>
        </p:txBody>
      </p:sp>
      <p:pic>
        <p:nvPicPr>
          <p:cNvPr id="35845" name="Picture 5" descr="handshake1"/>
          <p:cNvPicPr>
            <a:picLocks noChangeAspect="1" noChangeArrowheads="1"/>
          </p:cNvPicPr>
          <p:nvPr/>
        </p:nvPicPr>
        <p:blipFill>
          <a:blip r:embed="rId2" cstate="print"/>
          <a:srcRect/>
          <a:stretch>
            <a:fillRect/>
          </a:stretch>
        </p:blipFill>
        <p:spPr bwMode="auto">
          <a:xfrm>
            <a:off x="3690564" y="4876800"/>
            <a:ext cx="1948236" cy="1394326"/>
          </a:xfrm>
          <a:prstGeom prst="rect">
            <a:avLst/>
          </a:prstGeom>
          <a:noFill/>
          <a:ln w="19050">
            <a:solidFill>
              <a:schemeClr val="accent3">
                <a:lumMod val="50000"/>
              </a:schemeClr>
            </a:solidFill>
          </a:ln>
        </p:spPr>
      </p:pic>
      <p:pic>
        <p:nvPicPr>
          <p:cNvPr id="35849" name="Picture 9" descr="42-15299877"/>
          <p:cNvPicPr>
            <a:picLocks noChangeAspect="1" noChangeArrowheads="1"/>
          </p:cNvPicPr>
          <p:nvPr/>
        </p:nvPicPr>
        <p:blipFill>
          <a:blip r:embed="rId3" cstate="print"/>
          <a:srcRect/>
          <a:stretch>
            <a:fillRect/>
          </a:stretch>
        </p:blipFill>
        <p:spPr bwMode="auto">
          <a:xfrm>
            <a:off x="6980099" y="4876800"/>
            <a:ext cx="1859101" cy="1394326"/>
          </a:xfrm>
          <a:prstGeom prst="rect">
            <a:avLst/>
          </a:prstGeom>
          <a:noFill/>
          <a:ln w="19050">
            <a:solidFill>
              <a:schemeClr val="accent3">
                <a:lumMod val="50000"/>
              </a:schemeClr>
            </a:solidFill>
          </a:ln>
        </p:spPr>
      </p:pic>
      <p:pic>
        <p:nvPicPr>
          <p:cNvPr id="35851" name="Picture 11" descr="esp10030"/>
          <p:cNvPicPr>
            <a:picLocks noChangeAspect="1" noChangeArrowheads="1"/>
          </p:cNvPicPr>
          <p:nvPr/>
        </p:nvPicPr>
        <p:blipFill rotWithShape="1">
          <a:blip r:embed="rId4" cstate="print"/>
          <a:srcRect r="4904"/>
          <a:stretch/>
        </p:blipFill>
        <p:spPr bwMode="auto">
          <a:xfrm>
            <a:off x="304800" y="4876800"/>
            <a:ext cx="2028967" cy="1394326"/>
          </a:xfrm>
          <a:prstGeom prst="rect">
            <a:avLst/>
          </a:prstGeom>
          <a:noFill/>
          <a:ln w="19050">
            <a:solidFill>
              <a:schemeClr val="accent3">
                <a:lumMod val="50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9" name="Title 1"/>
          <p:cNvSpPr txBox="1">
            <a:spLocks/>
          </p:cNvSpPr>
          <p:nvPr/>
        </p:nvSpPr>
        <p:spPr>
          <a:xfrm>
            <a:off x="3429000" y="152400"/>
            <a:ext cx="5486400" cy="877506"/>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Advocacy in DC</a:t>
            </a:r>
            <a:endParaRPr lang="en-US" sz="4800" b="1" dirty="0">
              <a:latin typeface="Cambr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americanmanufacturing.org/files/american-fl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9925" y="4288305"/>
            <a:ext cx="2649581" cy="1990130"/>
          </a:xfrm>
          <a:prstGeom prst="rect">
            <a:avLst/>
          </a:prstGeom>
          <a:noFill/>
          <a:extLst>
            <a:ext uri="{909E8E84-426E-40DD-AFC4-6F175D3DCCD1}">
              <a14:hiddenFill xmlns:a14="http://schemas.microsoft.com/office/drawing/2010/main">
                <a:solidFill>
                  <a:srgbClr val="FFFFFF"/>
                </a:solidFill>
              </a14:hiddenFill>
            </a:ext>
          </a:extLst>
        </p:spPr>
      </p:pic>
      <p:sp>
        <p:nvSpPr>
          <p:cNvPr id="119811" name="Rectangle 3"/>
          <p:cNvSpPr>
            <a:spLocks noGrp="1" noChangeArrowheads="1"/>
          </p:cNvSpPr>
          <p:nvPr>
            <p:ph sz="quarter" idx="1"/>
          </p:nvPr>
        </p:nvSpPr>
        <p:spPr>
          <a:xfrm>
            <a:off x="228600" y="1600200"/>
            <a:ext cx="4343400" cy="4876800"/>
          </a:xfrm>
        </p:spPr>
        <p:txBody>
          <a:bodyPr>
            <a:normAutofit/>
          </a:bodyPr>
          <a:lstStyle/>
          <a:p>
            <a:pPr>
              <a:lnSpc>
                <a:spcPct val="80000"/>
              </a:lnSpc>
              <a:buFont typeface="Arial" pitchFamily="34" charset="0"/>
              <a:buChar char="•"/>
            </a:pPr>
            <a:r>
              <a:rPr lang="en-US" sz="2600" dirty="0">
                <a:latin typeface="Cambria" pitchFamily="18" charset="0"/>
              </a:rPr>
              <a:t>Department of Defense</a:t>
            </a:r>
          </a:p>
          <a:p>
            <a:pPr>
              <a:lnSpc>
                <a:spcPct val="80000"/>
              </a:lnSpc>
              <a:buFont typeface="Arial" pitchFamily="34" charset="0"/>
              <a:buChar char="•"/>
            </a:pPr>
            <a:endParaRPr lang="en-US" sz="1050" dirty="0">
              <a:latin typeface="Cambria" pitchFamily="18" charset="0"/>
            </a:endParaRPr>
          </a:p>
          <a:p>
            <a:pPr>
              <a:lnSpc>
                <a:spcPct val="80000"/>
              </a:lnSpc>
              <a:buFont typeface="Arial" pitchFamily="34" charset="0"/>
              <a:buChar char="•"/>
            </a:pPr>
            <a:r>
              <a:rPr lang="en-US" sz="2600" dirty="0">
                <a:latin typeface="Cambria" pitchFamily="18" charset="0"/>
              </a:rPr>
              <a:t>Department of Commerce</a:t>
            </a:r>
          </a:p>
          <a:p>
            <a:pPr>
              <a:lnSpc>
                <a:spcPct val="80000"/>
              </a:lnSpc>
              <a:buFont typeface="Arial" pitchFamily="34" charset="0"/>
              <a:buChar char="•"/>
            </a:pPr>
            <a:endParaRPr lang="en-US" sz="1050" dirty="0">
              <a:latin typeface="Cambria" pitchFamily="18" charset="0"/>
            </a:endParaRPr>
          </a:p>
          <a:p>
            <a:pPr>
              <a:lnSpc>
                <a:spcPct val="80000"/>
              </a:lnSpc>
              <a:buFont typeface="Arial" pitchFamily="34" charset="0"/>
              <a:buChar char="•"/>
            </a:pPr>
            <a:r>
              <a:rPr lang="en-US" sz="2600" dirty="0">
                <a:latin typeface="Cambria" pitchFamily="18" charset="0"/>
              </a:rPr>
              <a:t>Department of </a:t>
            </a:r>
            <a:r>
              <a:rPr lang="en-US" sz="2600" dirty="0" smtClean="0">
                <a:latin typeface="Cambria" pitchFamily="18" charset="0"/>
              </a:rPr>
              <a:t>Energy</a:t>
            </a:r>
            <a:endParaRPr lang="en-US" sz="2600" dirty="0">
              <a:latin typeface="Cambria" pitchFamily="18" charset="0"/>
            </a:endParaRPr>
          </a:p>
          <a:p>
            <a:pPr>
              <a:lnSpc>
                <a:spcPct val="80000"/>
              </a:lnSpc>
              <a:buFont typeface="Arial" pitchFamily="34" charset="0"/>
              <a:buChar char="•"/>
            </a:pPr>
            <a:endParaRPr lang="en-US" sz="1050" dirty="0">
              <a:latin typeface="Cambria" pitchFamily="18" charset="0"/>
            </a:endParaRPr>
          </a:p>
          <a:p>
            <a:pPr>
              <a:lnSpc>
                <a:spcPct val="80000"/>
              </a:lnSpc>
              <a:buFont typeface="Arial" pitchFamily="34" charset="0"/>
              <a:buChar char="•"/>
            </a:pPr>
            <a:r>
              <a:rPr lang="en-US" sz="2600" dirty="0" smtClean="0">
                <a:latin typeface="Cambria" pitchFamily="18" charset="0"/>
              </a:rPr>
              <a:t>Department </a:t>
            </a:r>
            <a:r>
              <a:rPr lang="en-US" sz="2600" dirty="0">
                <a:latin typeface="Cambria" pitchFamily="18" charset="0"/>
              </a:rPr>
              <a:t>of Homeland Security</a:t>
            </a:r>
          </a:p>
          <a:p>
            <a:pPr>
              <a:lnSpc>
                <a:spcPct val="80000"/>
              </a:lnSpc>
              <a:buFont typeface="Arial" pitchFamily="34" charset="0"/>
              <a:buChar char="•"/>
            </a:pPr>
            <a:endParaRPr lang="en-US" sz="1050" dirty="0">
              <a:latin typeface="Cambria" pitchFamily="18" charset="0"/>
            </a:endParaRPr>
          </a:p>
          <a:p>
            <a:pPr>
              <a:lnSpc>
                <a:spcPct val="80000"/>
              </a:lnSpc>
              <a:buFont typeface="Arial" pitchFamily="34" charset="0"/>
              <a:buChar char="•"/>
            </a:pPr>
            <a:r>
              <a:rPr lang="en-US" sz="2600" dirty="0" smtClean="0">
                <a:latin typeface="Cambria" pitchFamily="18" charset="0"/>
              </a:rPr>
              <a:t>Department of Labor</a:t>
            </a:r>
            <a:endParaRPr lang="en-US" sz="2600" dirty="0">
              <a:latin typeface="Cambria" pitchFamily="18" charset="0"/>
            </a:endParaRPr>
          </a:p>
          <a:p>
            <a:pPr>
              <a:lnSpc>
                <a:spcPct val="80000"/>
              </a:lnSpc>
              <a:buFont typeface="Arial" pitchFamily="34" charset="0"/>
              <a:buChar char="•"/>
            </a:pPr>
            <a:endParaRPr lang="en-US" sz="1050" dirty="0">
              <a:latin typeface="Cambria" pitchFamily="18" charset="0"/>
            </a:endParaRPr>
          </a:p>
          <a:p>
            <a:pPr>
              <a:lnSpc>
                <a:spcPct val="80000"/>
              </a:lnSpc>
              <a:buFont typeface="Arial" pitchFamily="34" charset="0"/>
              <a:buChar char="•"/>
            </a:pPr>
            <a:r>
              <a:rPr lang="en-US" sz="2600" dirty="0">
                <a:latin typeface="Cambria" pitchFamily="18" charset="0"/>
              </a:rPr>
              <a:t>Department of </a:t>
            </a:r>
            <a:r>
              <a:rPr lang="en-US" sz="2600" dirty="0" smtClean="0">
                <a:latin typeface="Cambria" pitchFamily="18" charset="0"/>
              </a:rPr>
              <a:t>Transportation</a:t>
            </a:r>
            <a:endParaRPr lang="en-US" sz="2800" dirty="0">
              <a:latin typeface="Cambria" pitchFamily="18" charset="0"/>
            </a:endParaRPr>
          </a:p>
          <a:p>
            <a:pPr marL="0" indent="0">
              <a:lnSpc>
                <a:spcPct val="80000"/>
              </a:lnSpc>
              <a:buNone/>
            </a:pPr>
            <a:endParaRPr lang="en-US" sz="1050" dirty="0" smtClean="0">
              <a:latin typeface="Cambria" pitchFamily="18" charset="0"/>
            </a:endParaRPr>
          </a:p>
          <a:p>
            <a:pPr>
              <a:lnSpc>
                <a:spcPct val="80000"/>
              </a:lnSpc>
              <a:buFont typeface="Arial" pitchFamily="34" charset="0"/>
              <a:buChar char="•"/>
            </a:pPr>
            <a:r>
              <a:rPr lang="en-US" sz="2600" dirty="0" smtClean="0">
                <a:latin typeface="Cambria" pitchFamily="18" charset="0"/>
              </a:rPr>
              <a:t>Department of</a:t>
            </a:r>
          </a:p>
          <a:p>
            <a:pPr marL="0" indent="0">
              <a:lnSpc>
                <a:spcPct val="80000"/>
              </a:lnSpc>
              <a:buNone/>
            </a:pPr>
            <a:r>
              <a:rPr lang="en-US" sz="2600" dirty="0">
                <a:latin typeface="Cambria" pitchFamily="18" charset="0"/>
              </a:rPr>
              <a:t> </a:t>
            </a:r>
            <a:r>
              <a:rPr lang="en-US" sz="2600" dirty="0" smtClean="0">
                <a:latin typeface="Cambria" pitchFamily="18" charset="0"/>
              </a:rPr>
              <a:t>   the Treasury</a:t>
            </a:r>
            <a:endParaRPr lang="en-US" sz="2600" dirty="0">
              <a:latin typeface="Cambria"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9" name="Title 1"/>
          <p:cNvSpPr txBox="1">
            <a:spLocks/>
          </p:cNvSpPr>
          <p:nvPr/>
        </p:nvSpPr>
        <p:spPr>
          <a:xfrm>
            <a:off x="3429000" y="152400"/>
            <a:ext cx="5486400" cy="877506"/>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Agency Representation</a:t>
            </a:r>
            <a:endParaRPr lang="en-US" sz="4800" b="1" dirty="0">
              <a:latin typeface="Cambria" pitchFamily="18" charset="0"/>
            </a:endParaRPr>
          </a:p>
        </p:txBody>
      </p:sp>
      <p:sp>
        <p:nvSpPr>
          <p:cNvPr id="10" name="Rectangle 3"/>
          <p:cNvSpPr txBox="1">
            <a:spLocks noChangeArrowheads="1"/>
          </p:cNvSpPr>
          <p:nvPr/>
        </p:nvSpPr>
        <p:spPr>
          <a:xfrm>
            <a:off x="4648200" y="1600200"/>
            <a:ext cx="4343400" cy="4876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80000"/>
              </a:lnSpc>
              <a:buFont typeface="Arial" pitchFamily="34" charset="0"/>
              <a:buChar char="•"/>
            </a:pPr>
            <a:r>
              <a:rPr lang="en-US" sz="2600" dirty="0" smtClean="0">
                <a:latin typeface="Cambria" pitchFamily="18" charset="0"/>
              </a:rPr>
              <a:t>Department of Veterans Affairs</a:t>
            </a:r>
          </a:p>
          <a:p>
            <a:pPr>
              <a:lnSpc>
                <a:spcPct val="80000"/>
              </a:lnSpc>
              <a:buFont typeface="Arial" pitchFamily="34" charset="0"/>
              <a:buChar char="•"/>
            </a:pPr>
            <a:endParaRPr lang="en-US" sz="1050" dirty="0" smtClean="0">
              <a:latin typeface="Cambria" pitchFamily="18" charset="0"/>
            </a:endParaRPr>
          </a:p>
          <a:p>
            <a:pPr>
              <a:lnSpc>
                <a:spcPct val="80000"/>
              </a:lnSpc>
              <a:buFont typeface="Arial" pitchFamily="34" charset="0"/>
              <a:buChar char="•"/>
            </a:pPr>
            <a:r>
              <a:rPr lang="en-US" sz="2600" dirty="0" smtClean="0">
                <a:latin typeface="Cambria" pitchFamily="18" charset="0"/>
              </a:rPr>
              <a:t>Department of Health and Human Services</a:t>
            </a:r>
          </a:p>
          <a:p>
            <a:pPr>
              <a:lnSpc>
                <a:spcPct val="80000"/>
              </a:lnSpc>
              <a:buFont typeface="Arial" pitchFamily="34" charset="0"/>
              <a:buChar char="•"/>
            </a:pPr>
            <a:endParaRPr lang="en-US" sz="1050" dirty="0" smtClean="0">
              <a:latin typeface="Cambria" pitchFamily="18" charset="0"/>
            </a:endParaRPr>
          </a:p>
          <a:p>
            <a:pPr>
              <a:lnSpc>
                <a:spcPct val="80000"/>
              </a:lnSpc>
              <a:buFont typeface="Arial" pitchFamily="34" charset="0"/>
              <a:buChar char="•"/>
            </a:pPr>
            <a:r>
              <a:rPr lang="en-US" sz="2600" dirty="0" smtClean="0">
                <a:latin typeface="Cambria" pitchFamily="18" charset="0"/>
              </a:rPr>
              <a:t>Independent Agencies</a:t>
            </a:r>
          </a:p>
          <a:p>
            <a:pPr lvl="1">
              <a:lnSpc>
                <a:spcPct val="80000"/>
              </a:lnSpc>
              <a:buFont typeface="Arial" pitchFamily="34" charset="0"/>
              <a:buChar char="•"/>
            </a:pPr>
            <a:r>
              <a:rPr lang="en-US" sz="2000" dirty="0">
                <a:latin typeface="Cambria" pitchFamily="18" charset="0"/>
              </a:rPr>
              <a:t>Ex. Social Security – OPM - GSA</a:t>
            </a:r>
          </a:p>
          <a:p>
            <a:pPr lvl="1">
              <a:lnSpc>
                <a:spcPct val="80000"/>
              </a:lnSpc>
              <a:buFont typeface="Arial" pitchFamily="34" charset="0"/>
              <a:buChar char="•"/>
            </a:pPr>
            <a:endParaRPr lang="en-US" sz="2100" dirty="0">
              <a:latin typeface="Cambria" pitchFamily="18" charset="0"/>
            </a:endParaRPr>
          </a:p>
        </p:txBody>
      </p:sp>
      <p:sp>
        <p:nvSpPr>
          <p:cNvPr id="3" name="TextBox 2"/>
          <p:cNvSpPr txBox="1"/>
          <p:nvPr/>
        </p:nvSpPr>
        <p:spPr>
          <a:xfrm>
            <a:off x="3200400" y="4694872"/>
            <a:ext cx="2743200"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i="1" dirty="0" smtClean="0">
                <a:latin typeface="Cambria" pitchFamily="18" charset="0"/>
              </a:rPr>
              <a:t>Agencies </a:t>
            </a:r>
            <a:r>
              <a:rPr lang="en-US" i="1" dirty="0">
                <a:latin typeface="Cambria" pitchFamily="18" charset="0"/>
              </a:rPr>
              <a:t>are represented at the annual National Convention,  Regional Conferences, and local Chapter meetings</a:t>
            </a:r>
            <a:r>
              <a:rPr lang="en-US" i="1" dirty="0" smtClean="0">
                <a:latin typeface="Cambria" pitchFamily="18" charset="0"/>
              </a:rPr>
              <a:t>.</a:t>
            </a:r>
            <a:endParaRPr lang="en-US" i="1"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sz="quarter" idx="1"/>
          </p:nvPr>
        </p:nvSpPr>
        <p:spPr>
          <a:xfrm>
            <a:off x="457200" y="1752600"/>
            <a:ext cx="8229600" cy="4648200"/>
          </a:xfrm>
        </p:spPr>
        <p:txBody>
          <a:bodyPr>
            <a:normAutofit/>
          </a:bodyPr>
          <a:lstStyle/>
          <a:p>
            <a:pPr lvl="0">
              <a:lnSpc>
                <a:spcPct val="90000"/>
              </a:lnSpc>
              <a:buClr>
                <a:srgbClr val="D16349"/>
              </a:buClr>
              <a:buFont typeface="Arial" pitchFamily="34" charset="0"/>
              <a:buChar char="•"/>
            </a:pPr>
            <a:r>
              <a:rPr lang="en-US" sz="2400" dirty="0" smtClean="0">
                <a:solidFill>
                  <a:prstClr val="black"/>
                </a:solidFill>
                <a:latin typeface="Cambria" pitchFamily="18" charset="0"/>
              </a:rPr>
              <a:t>Government </a:t>
            </a:r>
            <a:r>
              <a:rPr lang="en-US" sz="2400" dirty="0">
                <a:solidFill>
                  <a:prstClr val="black"/>
                </a:solidFill>
                <a:latin typeface="Cambria" pitchFamily="18" charset="0"/>
              </a:rPr>
              <a:t>Managers Coalition (GMC</a:t>
            </a:r>
            <a:r>
              <a:rPr lang="en-US" sz="2400" dirty="0" smtClean="0">
                <a:solidFill>
                  <a:prstClr val="black"/>
                </a:solidFill>
                <a:latin typeface="Cambria" pitchFamily="18" charset="0"/>
              </a:rPr>
              <a:t>)</a:t>
            </a:r>
          </a:p>
          <a:p>
            <a:pPr lvl="0">
              <a:lnSpc>
                <a:spcPct val="90000"/>
              </a:lnSpc>
              <a:buClr>
                <a:srgbClr val="D16349"/>
              </a:buClr>
              <a:buFont typeface="Arial" pitchFamily="34" charset="0"/>
              <a:buChar char="•"/>
            </a:pPr>
            <a:r>
              <a:rPr lang="en-US" sz="2400" dirty="0" smtClean="0">
                <a:solidFill>
                  <a:prstClr val="black"/>
                </a:solidFill>
                <a:latin typeface="Cambria" pitchFamily="18" charset="0"/>
              </a:rPr>
              <a:t>Federal-Postal Coalition (FPC)</a:t>
            </a:r>
            <a:endParaRPr lang="en-US" sz="2400" dirty="0">
              <a:solidFill>
                <a:prstClr val="black"/>
              </a:solidFill>
              <a:latin typeface="Cambria" pitchFamily="18" charset="0"/>
            </a:endParaRPr>
          </a:p>
          <a:p>
            <a:pPr lvl="0">
              <a:lnSpc>
                <a:spcPct val="90000"/>
              </a:lnSpc>
              <a:buClr>
                <a:srgbClr val="D16349"/>
              </a:buClr>
              <a:buFont typeface="Arial" pitchFamily="34" charset="0"/>
              <a:buChar char="•"/>
            </a:pPr>
            <a:r>
              <a:rPr lang="en-US" sz="2400" dirty="0">
                <a:solidFill>
                  <a:prstClr val="black"/>
                </a:solidFill>
                <a:latin typeface="Cambria" pitchFamily="18" charset="0"/>
              </a:rPr>
              <a:t>Federal Employee Education &amp; Assistance Fund (FEEA)</a:t>
            </a:r>
          </a:p>
          <a:p>
            <a:pPr lvl="0">
              <a:lnSpc>
                <a:spcPct val="90000"/>
              </a:lnSpc>
              <a:buClr>
                <a:srgbClr val="D16349"/>
              </a:buClr>
              <a:buFont typeface="Arial" pitchFamily="34" charset="0"/>
              <a:buChar char="•"/>
            </a:pPr>
            <a:r>
              <a:rPr lang="en-US" sz="2400" dirty="0">
                <a:solidFill>
                  <a:prstClr val="black"/>
                </a:solidFill>
                <a:latin typeface="Cambria" pitchFamily="18" charset="0"/>
              </a:rPr>
              <a:t>Employee Thrift Advisory Council (ETAC)</a:t>
            </a:r>
          </a:p>
          <a:p>
            <a:pPr lvl="0">
              <a:lnSpc>
                <a:spcPct val="90000"/>
              </a:lnSpc>
              <a:buClr>
                <a:srgbClr val="D16349"/>
              </a:buClr>
              <a:buFont typeface="Arial" pitchFamily="34" charset="0"/>
              <a:buChar char="•"/>
            </a:pPr>
            <a:r>
              <a:rPr lang="en-US" sz="2400" dirty="0">
                <a:solidFill>
                  <a:prstClr val="black"/>
                </a:solidFill>
                <a:latin typeface="Cambria" pitchFamily="18" charset="0"/>
              </a:rPr>
              <a:t>National Active and Retired Federal Employees (NARFE)</a:t>
            </a:r>
          </a:p>
          <a:p>
            <a:pPr lvl="0">
              <a:lnSpc>
                <a:spcPct val="90000"/>
              </a:lnSpc>
              <a:buClr>
                <a:srgbClr val="D16349"/>
              </a:buClr>
              <a:buFont typeface="Arial" pitchFamily="34" charset="0"/>
              <a:buChar char="•"/>
            </a:pPr>
            <a:r>
              <a:rPr lang="en-US" sz="2400" dirty="0">
                <a:solidFill>
                  <a:prstClr val="black"/>
                </a:solidFill>
                <a:latin typeface="Cambria" pitchFamily="18" charset="0"/>
              </a:rPr>
              <a:t>National Commission on the Public Service</a:t>
            </a:r>
          </a:p>
          <a:p>
            <a:pPr lvl="0">
              <a:lnSpc>
                <a:spcPct val="90000"/>
              </a:lnSpc>
              <a:buClr>
                <a:srgbClr val="D16349"/>
              </a:buClr>
              <a:buFont typeface="Arial" pitchFamily="34" charset="0"/>
              <a:buChar char="•"/>
            </a:pPr>
            <a:r>
              <a:rPr lang="en-US" sz="2400" dirty="0">
                <a:solidFill>
                  <a:prstClr val="black"/>
                </a:solidFill>
                <a:latin typeface="Cambria" pitchFamily="18" charset="0"/>
              </a:rPr>
              <a:t>Partnership for Public Service</a:t>
            </a:r>
          </a:p>
          <a:p>
            <a:pPr lvl="0">
              <a:lnSpc>
                <a:spcPct val="90000"/>
              </a:lnSpc>
              <a:buClr>
                <a:srgbClr val="D16349"/>
              </a:buClr>
              <a:buFont typeface="Arial" pitchFamily="34" charset="0"/>
              <a:buChar char="•"/>
            </a:pPr>
            <a:r>
              <a:rPr lang="en-US" sz="2400" dirty="0">
                <a:solidFill>
                  <a:prstClr val="black"/>
                </a:solidFill>
                <a:latin typeface="Cambria" pitchFamily="18" charset="0"/>
              </a:rPr>
              <a:t>National Academy of Public Administration (NAPA)</a:t>
            </a:r>
          </a:p>
          <a:p>
            <a:pPr lvl="0">
              <a:lnSpc>
                <a:spcPct val="90000"/>
              </a:lnSpc>
              <a:buClr>
                <a:srgbClr val="D16349"/>
              </a:buClr>
              <a:buFont typeface="Arial" pitchFamily="34" charset="0"/>
              <a:buChar char="•"/>
            </a:pPr>
            <a:r>
              <a:rPr lang="en-US" sz="2400" dirty="0" smtClean="0">
                <a:solidFill>
                  <a:prstClr val="black"/>
                </a:solidFill>
                <a:latin typeface="Cambria" pitchFamily="18" charset="0"/>
              </a:rPr>
              <a:t>Young Government Leaders</a:t>
            </a:r>
            <a:endParaRPr lang="en-US" sz="2400" dirty="0">
              <a:solidFill>
                <a:prstClr val="black"/>
              </a:solidFill>
              <a:latin typeface="Cambria" pitchFamily="18" charset="0"/>
            </a:endParaRPr>
          </a:p>
          <a:p>
            <a:pPr lvl="0">
              <a:lnSpc>
                <a:spcPct val="80000"/>
              </a:lnSpc>
              <a:buClr>
                <a:srgbClr val="D16349"/>
              </a:buClr>
            </a:pPr>
            <a:endParaRPr lang="en-US" sz="2400" dirty="0">
              <a:solidFill>
                <a:prstClr val="black"/>
              </a:solidFill>
              <a:latin typeface="Cambria" pitchFamily="18" charset="0"/>
            </a:endParaRPr>
          </a:p>
          <a:p>
            <a:pPr lvl="0">
              <a:lnSpc>
                <a:spcPct val="80000"/>
              </a:lnSpc>
              <a:buClr>
                <a:srgbClr val="D16349"/>
              </a:buClr>
              <a:buNone/>
            </a:pPr>
            <a:r>
              <a:rPr lang="en-US" sz="1800" dirty="0">
                <a:solidFill>
                  <a:prstClr val="black"/>
                </a:solidFill>
                <a:latin typeface="Cambria" pitchFamily="18" charset="0"/>
              </a:rPr>
              <a:t>	</a:t>
            </a:r>
            <a:r>
              <a:rPr lang="en-US" sz="1800" i="1" dirty="0">
                <a:solidFill>
                  <a:prstClr val="black"/>
                </a:solidFill>
                <a:latin typeface="Cambria" pitchFamily="18" charset="0"/>
              </a:rPr>
              <a:t>FMA maintains ongoing dialogue with</a:t>
            </a:r>
            <a:r>
              <a:rPr lang="en-US" sz="1800" b="1" i="1" dirty="0">
                <a:solidFill>
                  <a:prstClr val="black"/>
                </a:solidFill>
                <a:latin typeface="Cambria" pitchFamily="18" charset="0"/>
              </a:rPr>
              <a:t>:  U.S. Office of Personnel Management (OPM) </a:t>
            </a:r>
            <a:r>
              <a:rPr lang="en-US" sz="1800" i="1" dirty="0">
                <a:solidFill>
                  <a:prstClr val="black"/>
                </a:solidFill>
                <a:latin typeface="Cambria" pitchFamily="18" charset="0"/>
              </a:rPr>
              <a:t>and the </a:t>
            </a:r>
            <a:r>
              <a:rPr lang="en-US" sz="1800" b="1" i="1" dirty="0">
                <a:solidFill>
                  <a:prstClr val="black"/>
                </a:solidFill>
                <a:latin typeface="Cambria" pitchFamily="18" charset="0"/>
              </a:rPr>
              <a:t>White House Office of Management and Budget (OMB)</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152400"/>
            <a:ext cx="5486400" cy="877506"/>
          </a:xfrm>
          <a:prstGeom prst="rect">
            <a:avLst/>
          </a:prstGeom>
        </p:spPr>
        <p:txBody>
          <a:bodyPr vert="horz" anchor="b">
            <a:normAutofit fontScale="7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smtClean="0">
                <a:latin typeface="Cambria" pitchFamily="18" charset="0"/>
              </a:rPr>
              <a:t>Community Partnerships</a:t>
            </a:r>
            <a:endParaRPr lang="en-US" sz="4800" b="1" dirty="0">
              <a:latin typeface="Cambria"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6111</TotalTime>
  <Words>1055</Words>
  <Application>Microsoft Office PowerPoint</Application>
  <PresentationFormat>On-screen Show (4:3)</PresentationFormat>
  <Paragraphs>190</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PowerPoint Presentation</vt:lpstr>
      <vt:lpstr>Federal Managers Association Purpose:</vt:lpstr>
      <vt:lpstr>Mission &amp; Vision</vt:lpstr>
      <vt:lpstr>National Officers &amp;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Managers Association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&amp; Recruitment</dc:title>
  <dc:creator>Katie Redmond</dc:creator>
  <cp:lastModifiedBy>TWELLS</cp:lastModifiedBy>
  <cp:revision>273</cp:revision>
  <cp:lastPrinted>2015-06-11T19:59:47Z</cp:lastPrinted>
  <dcterms:created xsi:type="dcterms:W3CDTF">2006-10-09T21:21:04Z</dcterms:created>
  <dcterms:modified xsi:type="dcterms:W3CDTF">2020-07-02T17:22:47Z</dcterms:modified>
</cp:coreProperties>
</file>