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2" r:id="rId6"/>
    <p:sldId id="324" r:id="rId7"/>
    <p:sldId id="328" r:id="rId8"/>
    <p:sldId id="313" r:id="rId9"/>
    <p:sldId id="314" r:id="rId10"/>
    <p:sldId id="316" r:id="rId11"/>
    <p:sldId id="317" r:id="rId12"/>
    <p:sldId id="327" r:id="rId13"/>
    <p:sldId id="318" r:id="rId14"/>
    <p:sldId id="319" r:id="rId15"/>
    <p:sldId id="326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19" autoAdjust="0"/>
  </p:normalViewPr>
  <p:slideViewPr>
    <p:cSldViewPr snapToGrid="0">
      <p:cViewPr varScale="1">
        <p:scale>
          <a:sx n="89" d="100"/>
          <a:sy n="89" d="100"/>
        </p:scale>
        <p:origin x="84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5000" dirty="0"/>
              <a:t>Empowering Employees Through Effective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Nancy Bitzer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951A-8A07-459E-8882-5D7C6175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/>
              <a:t>Effective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7FAB-A932-4945-8175-1F026478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 the types of questions you ask by focusing on:</a:t>
            </a:r>
          </a:p>
          <a:p>
            <a:pPr lvl="1"/>
            <a:r>
              <a:rPr lang="en-US" dirty="0"/>
              <a:t>What is already working</a:t>
            </a:r>
          </a:p>
          <a:p>
            <a:pPr lvl="1"/>
            <a:r>
              <a:rPr lang="en-US" dirty="0"/>
              <a:t>Clarifying objectives</a:t>
            </a:r>
          </a:p>
          <a:p>
            <a:pPr lvl="1"/>
            <a:r>
              <a:rPr lang="en-US" dirty="0"/>
              <a:t>Benefits achieved (or expected)</a:t>
            </a:r>
          </a:p>
          <a:p>
            <a:pPr lvl="1"/>
            <a:r>
              <a:rPr lang="en-US" dirty="0"/>
              <a:t>What needs to be done to move forward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 algn="ctr">
              <a:buNone/>
            </a:pPr>
            <a:r>
              <a:rPr lang="en-US" sz="1200" dirty="0"/>
              <a:t>(Oakley, Ed and Krug, Doug.  </a:t>
            </a:r>
            <a:r>
              <a:rPr lang="en-US" sz="1200" i="1" dirty="0"/>
              <a:t>Enlightened Leadership.  Getting to the Heart of Change.  </a:t>
            </a:r>
            <a:r>
              <a:rPr lang="en-US" sz="1200" dirty="0"/>
              <a:t>Fireside. 1994)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2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5072-E728-456B-8686-50E5C39B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FF13-F4F3-418C-8377-41A041F5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By Asking: </a:t>
            </a:r>
          </a:p>
          <a:p>
            <a:pPr lvl="1"/>
            <a:r>
              <a:rPr lang="en-US" dirty="0"/>
              <a:t>Open-ended questions so employees can discover the answers for themselves.</a:t>
            </a:r>
          </a:p>
          <a:p>
            <a:pPr lvl="1"/>
            <a:r>
              <a:rPr lang="en-US" dirty="0"/>
              <a:t>“What” or “How” instead of “Why”</a:t>
            </a:r>
          </a:p>
          <a:p>
            <a:pPr lvl="2"/>
            <a:r>
              <a:rPr lang="en-US" dirty="0"/>
              <a:t>What value do we gain?</a:t>
            </a:r>
          </a:p>
          <a:p>
            <a:pPr lvl="2"/>
            <a:r>
              <a:rPr lang="en-US" dirty="0"/>
              <a:t>How can we benefit from this?</a:t>
            </a:r>
          </a:p>
          <a:p>
            <a:pPr lvl="2"/>
            <a:r>
              <a:rPr lang="en-US" dirty="0"/>
              <a:t>How can we turn this set-back into an opportunity?</a:t>
            </a:r>
          </a:p>
          <a:p>
            <a:pPr lvl="2"/>
            <a:r>
              <a:rPr lang="en-US" dirty="0"/>
              <a:t>What else?</a:t>
            </a:r>
          </a:p>
          <a:p>
            <a:pPr lvl="1"/>
            <a:r>
              <a:rPr lang="en-US" dirty="0"/>
              <a:t>“You” oriented – get people’s opinions/thoughts/feelings to help build cooperation and trust</a:t>
            </a:r>
          </a:p>
          <a:p>
            <a:pPr lvl="2"/>
            <a:r>
              <a:rPr lang="en-US" dirty="0"/>
              <a:t>What are a few things you would like to do differently?</a:t>
            </a:r>
          </a:p>
          <a:p>
            <a:pPr marL="201168" lvl="1" indent="0" algn="ctr">
              <a:buNone/>
            </a:pPr>
            <a:r>
              <a:rPr lang="en-US" sz="1400" dirty="0"/>
              <a:t>(Oakley, Ed and Krug, Doug.  </a:t>
            </a:r>
            <a:r>
              <a:rPr lang="en-US" sz="1400" i="1" dirty="0"/>
              <a:t>Enlightened Leadership.  Getting to the Heart of Change.  </a:t>
            </a:r>
            <a:r>
              <a:rPr lang="en-US" sz="1400" dirty="0"/>
              <a:t>Fireside. 1994)</a:t>
            </a:r>
          </a:p>
          <a:p>
            <a:pPr marL="201168" lvl="1" indent="0" algn="ctr"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1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5072-E728-456B-8686-50E5C39B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FF13-F4F3-418C-8377-41A041F5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Shows employees that their managers/leaders are open and willing to hear their answers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Helps leaders become better/effective listeners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7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01EC-4CBD-4D2C-A6D6-EF2A647E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7D2B-1553-43E0-9E71-65A707D0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Oakley, Ed and Krug, Doug.  </a:t>
            </a:r>
            <a:r>
              <a:rPr lang="en-US" i="1" dirty="0"/>
              <a:t>Enlightened Leadership.  Getting to the Heart of Change.  </a:t>
            </a:r>
            <a:r>
              <a:rPr lang="en-US" dirty="0"/>
              <a:t>Fireside. 1994.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Collins, Jim</a:t>
            </a:r>
            <a:r>
              <a:rPr lang="en-US" i="1" dirty="0"/>
              <a:t>. Good to Great and the Social Sectors.  Why Business Thinking is Not the Answer.  </a:t>
            </a:r>
            <a:r>
              <a:rPr lang="en-US" dirty="0"/>
              <a:t>Harper Collins. 2005.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Whitmore, Sir John.  </a:t>
            </a:r>
            <a:r>
              <a:rPr lang="en-US" i="1" dirty="0"/>
              <a:t>Coaching for Performance.  The principles and practice of coaching and leadership. 5</a:t>
            </a:r>
            <a:r>
              <a:rPr lang="en-US" i="1" baseline="30000" dirty="0"/>
              <a:t>th</a:t>
            </a:r>
            <a:r>
              <a:rPr lang="en-US" i="1" dirty="0"/>
              <a:t> Edition.  </a:t>
            </a:r>
            <a:r>
              <a:rPr lang="en-US" dirty="0"/>
              <a:t>Nicholas Brealey Publishing, 2017.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i="1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3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4BD5-45E6-4DD1-AB88-92F88195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Performance Evaluations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A11752-3A38-478B-B292-83E614023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75389"/>
              </p:ext>
            </p:extLst>
          </p:nvPr>
        </p:nvGraphicFramePr>
        <p:xfrm>
          <a:off x="1231751" y="2115293"/>
          <a:ext cx="9391425" cy="3849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1425">
                  <a:extLst>
                    <a:ext uri="{9D8B030D-6E8A-4147-A177-3AD203B41FA5}">
                      <a16:colId xmlns:a16="http://schemas.microsoft.com/office/drawing/2014/main" val="291613613"/>
                    </a:ext>
                  </a:extLst>
                </a:gridCol>
              </a:tblGrid>
              <a:tr h="255823">
                <a:tc>
                  <a:txBody>
                    <a:bodyPr/>
                    <a:lstStyle/>
                    <a:p>
                      <a:pPr marL="59055" marR="0" eaLnBrk="0" hangingPunct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400" b="1" spc="-5" dirty="0">
                          <a:effectLst/>
                        </a:rPr>
                        <a:t>Conduc</a:t>
                      </a:r>
                      <a:r>
                        <a:rPr lang="en-US" sz="1400" b="1" dirty="0">
                          <a:effectLst/>
                        </a:rPr>
                        <a:t>t </a:t>
                      </a:r>
                      <a:r>
                        <a:rPr lang="en-US" sz="1400" b="1" spc="-5" dirty="0">
                          <a:effectLst/>
                        </a:rPr>
                        <a:t>th</a:t>
                      </a:r>
                      <a:r>
                        <a:rPr lang="en-US" sz="1400" b="1" dirty="0">
                          <a:effectLst/>
                        </a:rPr>
                        <a:t>e </a:t>
                      </a:r>
                      <a:r>
                        <a:rPr lang="en-US" sz="1400" b="1" spc="-5" dirty="0">
                          <a:effectLst/>
                        </a:rPr>
                        <a:t>Performanc</a:t>
                      </a:r>
                      <a:r>
                        <a:rPr lang="en-US" sz="1400" b="1" dirty="0">
                          <a:effectLst/>
                        </a:rPr>
                        <a:t>e </a:t>
                      </a:r>
                      <a:r>
                        <a:rPr lang="en-US" sz="1400" b="1" spc="-5" dirty="0">
                          <a:effectLst/>
                        </a:rPr>
                        <a:t>Evaluatio</a:t>
                      </a:r>
                      <a:r>
                        <a:rPr lang="en-US" sz="1400" b="1" dirty="0">
                          <a:effectLst/>
                        </a:rPr>
                        <a:t>n </a:t>
                      </a:r>
                      <a:r>
                        <a:rPr lang="en-US" sz="1400" b="1" spc="-5" dirty="0">
                          <a:effectLst/>
                        </a:rPr>
                        <a:t>fo</a:t>
                      </a:r>
                      <a:r>
                        <a:rPr lang="en-US" sz="1400" b="1" dirty="0">
                          <a:effectLst/>
                        </a:rPr>
                        <a:t>r </a:t>
                      </a:r>
                      <a:r>
                        <a:rPr lang="en-US" sz="1400" b="1" spc="-5" dirty="0">
                          <a:effectLst/>
                        </a:rPr>
                        <a:t>Performance Standards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0872732"/>
                  </a:ext>
                </a:extLst>
              </a:tr>
              <a:tr h="266294">
                <a:tc>
                  <a:txBody>
                    <a:bodyPr/>
                    <a:lstStyle/>
                    <a:p>
                      <a:pPr marL="59055" marR="0" eaLnBrk="0" hangingPunct="0">
                        <a:spcBef>
                          <a:spcPts val="5"/>
                        </a:spcBef>
                        <a:spcAft>
                          <a:spcPts val="400"/>
                        </a:spcAft>
                      </a:pPr>
                      <a:r>
                        <a:rPr lang="en-US" sz="1400" spc="-5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spc="130" dirty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Revie</a:t>
                      </a:r>
                      <a:r>
                        <a:rPr lang="en-US" sz="1400" dirty="0">
                          <a:effectLst/>
                        </a:rPr>
                        <a:t>w </a:t>
                      </a:r>
                      <a:r>
                        <a:rPr lang="en-US" sz="1400" spc="-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employee’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performance stan</a:t>
                      </a:r>
                      <a:r>
                        <a:rPr lang="en-US" sz="1400" spc="-10" dirty="0">
                          <a:effectLst/>
                        </a:rPr>
                        <a:t>d</a:t>
                      </a:r>
                      <a:r>
                        <a:rPr lang="en-US" sz="1400" spc="-5" dirty="0">
                          <a:effectLst/>
                        </a:rPr>
                        <a:t>ard</a:t>
                      </a:r>
                      <a:r>
                        <a:rPr lang="en-US" sz="1400" dirty="0">
                          <a:effectLst/>
                        </a:rPr>
                        <a:t>s to </a:t>
                      </a:r>
                      <a:r>
                        <a:rPr lang="en-US" sz="1400" spc="-5" dirty="0">
                          <a:effectLst/>
                        </a:rPr>
                        <a:t>confir</a:t>
                      </a:r>
                      <a:r>
                        <a:rPr lang="en-US" sz="1400" dirty="0">
                          <a:effectLst/>
                        </a:rPr>
                        <a:t>m </a:t>
                      </a:r>
                      <a:r>
                        <a:rPr lang="en-US" sz="1400" spc="-5" dirty="0">
                          <a:effectLst/>
                        </a:rPr>
                        <a:t>performanc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expectations.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0735790"/>
                  </a:ext>
                </a:extLst>
              </a:tr>
              <a:tr h="423838">
                <a:tc>
                  <a:txBody>
                    <a:bodyPr/>
                    <a:lstStyle/>
                    <a:p>
                      <a:pPr marL="59055" marR="0" eaLnBrk="0" hangingPunct="0">
                        <a:spcBef>
                          <a:spcPts val="5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2. </a:t>
                      </a:r>
                      <a:r>
                        <a:rPr lang="en-US" sz="1400" spc="1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Review your records and notes: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6578507"/>
                  </a:ext>
                </a:extLst>
              </a:tr>
              <a:tr h="2903867">
                <a:tc>
                  <a:txBody>
                    <a:bodyPr/>
                    <a:lstStyle/>
                    <a:p>
                      <a:pPr marL="800100" marR="0" lvl="1" indent="-342900" eaLnBrk="0" hangingPunct="0">
                        <a:spcBef>
                          <a:spcPts val="5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forma</a:t>
                      </a:r>
                      <a:r>
                        <a:rPr lang="en-US" sz="1400" dirty="0">
                          <a:effectLst/>
                        </a:rPr>
                        <a:t>l </a:t>
                      </a:r>
                      <a:r>
                        <a:rPr lang="en-US" sz="1400" spc="-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r </a:t>
                      </a:r>
                      <a:r>
                        <a:rPr lang="en-US" sz="1400" spc="-5" dirty="0">
                          <a:effectLst/>
                        </a:rPr>
                        <a:t>informa</a:t>
                      </a:r>
                      <a:r>
                        <a:rPr lang="en-US" sz="1400" dirty="0">
                          <a:effectLst/>
                        </a:rPr>
                        <a:t>l </a:t>
                      </a:r>
                      <a:r>
                        <a:rPr lang="en-US" sz="1400" spc="-5" dirty="0">
                          <a:effectLst/>
                        </a:rPr>
                        <a:t>feedback/recognitio</a:t>
                      </a:r>
                      <a:r>
                        <a:rPr lang="en-US" sz="1400" dirty="0">
                          <a:effectLst/>
                        </a:rPr>
                        <a:t>n </a:t>
                      </a:r>
                      <a:r>
                        <a:rPr lang="en-US" sz="1400" spc="-5" dirty="0">
                          <a:effectLst/>
                        </a:rPr>
                        <a:t>rec</a:t>
                      </a:r>
                      <a:r>
                        <a:rPr lang="en-US" sz="1400" dirty="0">
                          <a:effectLst/>
                        </a:rPr>
                        <a:t>eived from supervisors, peers, clients</a:t>
                      </a: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ke</a:t>
                      </a:r>
                      <a:r>
                        <a:rPr lang="en-US" sz="1400" dirty="0">
                          <a:effectLst/>
                        </a:rPr>
                        <a:t>y </a:t>
                      </a:r>
                      <a:r>
                        <a:rPr lang="en-US" sz="1400" spc="-5" dirty="0">
                          <a:effectLst/>
                        </a:rPr>
                        <a:t>assignment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an</a:t>
                      </a:r>
                      <a:r>
                        <a:rPr lang="en-US" sz="1400" dirty="0">
                          <a:effectLst/>
                        </a:rPr>
                        <a:t>d </a:t>
                      </a:r>
                      <a:r>
                        <a:rPr lang="en-US" sz="1400" spc="-5" dirty="0">
                          <a:effectLst/>
                        </a:rPr>
                        <a:t>accomplish</a:t>
                      </a:r>
                      <a:r>
                        <a:rPr lang="en-US" sz="1400" dirty="0">
                          <a:effectLst/>
                        </a:rPr>
                        <a:t>m</a:t>
                      </a:r>
                      <a:r>
                        <a:rPr lang="en-US" sz="1400" spc="-5" dirty="0">
                          <a:effectLst/>
                        </a:rPr>
                        <a:t>ent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durin</a:t>
                      </a:r>
                      <a:r>
                        <a:rPr lang="en-US" sz="1400" dirty="0">
                          <a:effectLst/>
                        </a:rPr>
                        <a:t>g </a:t>
                      </a:r>
                      <a:r>
                        <a:rPr lang="en-US" sz="1400" spc="-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assignments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relevanc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f </a:t>
                      </a:r>
                      <a:r>
                        <a:rPr lang="en-US" sz="1400" spc="-5" dirty="0">
                          <a:effectLst/>
                        </a:rPr>
                        <a:t>eac</a:t>
                      </a:r>
                      <a:r>
                        <a:rPr lang="en-US" sz="1400" dirty="0">
                          <a:effectLst/>
                        </a:rPr>
                        <a:t>h </a:t>
                      </a:r>
                      <a:r>
                        <a:rPr lang="en-US" sz="1400" spc="-5" dirty="0">
                          <a:effectLst/>
                        </a:rPr>
                        <a:t>accomplishmen</a:t>
                      </a:r>
                      <a:r>
                        <a:rPr lang="en-US" sz="1400" dirty="0">
                          <a:effectLst/>
                        </a:rPr>
                        <a:t>t </a:t>
                      </a:r>
                      <a:r>
                        <a:rPr lang="en-US" sz="1400" spc="-5" dirty="0">
                          <a:effectLst/>
                        </a:rPr>
                        <a:t>t</a:t>
                      </a:r>
                      <a:r>
                        <a:rPr lang="en-US" sz="1400" dirty="0">
                          <a:effectLst/>
                        </a:rPr>
                        <a:t>o </a:t>
                      </a:r>
                      <a:r>
                        <a:rPr lang="en-US" sz="1400" spc="-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organization’s mission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contribution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mad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t</a:t>
                      </a:r>
                      <a:r>
                        <a:rPr lang="en-US" sz="1400" dirty="0">
                          <a:effectLst/>
                        </a:rPr>
                        <a:t>o </a:t>
                      </a:r>
                      <a:r>
                        <a:rPr lang="en-US" sz="1400" spc="-5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e Agency,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spc="-5" dirty="0">
                          <a:effectLst/>
                        </a:rPr>
                        <a:t>divisio</a:t>
                      </a:r>
                      <a:r>
                        <a:rPr lang="en-US" sz="1400" dirty="0">
                          <a:effectLst/>
                        </a:rPr>
                        <a:t>n </a:t>
                      </a:r>
                      <a:r>
                        <a:rPr lang="en-US" sz="1400" spc="-5" dirty="0">
                          <a:effectLst/>
                        </a:rPr>
                        <a:t>and/o</a:t>
                      </a:r>
                      <a:r>
                        <a:rPr lang="en-US" sz="1400" dirty="0">
                          <a:effectLst/>
                        </a:rPr>
                        <a:t>r </a:t>
                      </a:r>
                      <a:r>
                        <a:rPr lang="en-US" sz="1400" spc="-5" dirty="0">
                          <a:effectLst/>
                        </a:rPr>
                        <a:t>wor</a:t>
                      </a:r>
                      <a:r>
                        <a:rPr lang="en-US" sz="1400" dirty="0">
                          <a:effectLst/>
                        </a:rPr>
                        <a:t>k </a:t>
                      </a:r>
                      <a:r>
                        <a:rPr lang="en-US" sz="1400" spc="-5" dirty="0">
                          <a:effectLst/>
                        </a:rPr>
                        <a:t>uni</a:t>
                      </a:r>
                      <a:r>
                        <a:rPr lang="en-US" sz="1400" dirty="0">
                          <a:effectLst/>
                        </a:rPr>
                        <a:t>t </a:t>
                      </a:r>
                      <a:r>
                        <a:rPr lang="en-US" sz="1400" spc="-5" dirty="0">
                          <a:effectLst/>
                        </a:rPr>
                        <a:t>goals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specifi</a:t>
                      </a:r>
                      <a:r>
                        <a:rPr lang="en-US" sz="1400" dirty="0">
                          <a:effectLst/>
                        </a:rPr>
                        <a:t>c </a:t>
                      </a:r>
                      <a:r>
                        <a:rPr lang="en-US" sz="1400" spc="-5" dirty="0">
                          <a:effectLst/>
                        </a:rPr>
                        <a:t>an</a:t>
                      </a:r>
                      <a:r>
                        <a:rPr lang="en-US" sz="1400" dirty="0">
                          <a:effectLst/>
                        </a:rPr>
                        <a:t>d </a:t>
                      </a:r>
                      <a:r>
                        <a:rPr lang="en-US" sz="1400" spc="-5" dirty="0">
                          <a:effectLst/>
                        </a:rPr>
                        <a:t>measurabl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outcome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achieved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actua</a:t>
                      </a:r>
                      <a:r>
                        <a:rPr lang="en-US" sz="1400" dirty="0">
                          <a:effectLst/>
                        </a:rPr>
                        <a:t>l </a:t>
                      </a:r>
                      <a:r>
                        <a:rPr lang="en-US" sz="1400" spc="-5" dirty="0">
                          <a:effectLst/>
                        </a:rPr>
                        <a:t>wor</a:t>
                      </a:r>
                      <a:r>
                        <a:rPr lang="en-US" sz="1400" dirty="0">
                          <a:effectLst/>
                        </a:rPr>
                        <a:t>k </a:t>
                      </a:r>
                      <a:r>
                        <a:rPr lang="en-US" sz="1400" spc="-5" dirty="0">
                          <a:effectLst/>
                        </a:rPr>
                        <a:t>materials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spc="-5" dirty="0">
                          <a:effectLst/>
                        </a:rPr>
                        <a:t>proje</a:t>
                      </a:r>
                      <a:r>
                        <a:rPr lang="en-US" sz="1400" dirty="0">
                          <a:effectLst/>
                        </a:rPr>
                        <a:t>ct </a:t>
                      </a:r>
                      <a:r>
                        <a:rPr lang="en-US" sz="1400" spc="-5" dirty="0">
                          <a:effectLst/>
                        </a:rPr>
                        <a:t>documents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spc="-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r </a:t>
                      </a:r>
                      <a:r>
                        <a:rPr lang="en-US" sz="1400" spc="-5" dirty="0">
                          <a:effectLst/>
                        </a:rPr>
                        <a:t>statu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reports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specifi</a:t>
                      </a:r>
                      <a:r>
                        <a:rPr lang="en-US" sz="1400" dirty="0">
                          <a:effectLst/>
                        </a:rPr>
                        <a:t>c </a:t>
                      </a:r>
                      <a:r>
                        <a:rPr lang="en-US" sz="1400" spc="-5" dirty="0">
                          <a:effectLst/>
                        </a:rPr>
                        <a:t>evidenc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f </a:t>
                      </a:r>
                      <a:r>
                        <a:rPr lang="en-US" sz="1400" spc="-5" dirty="0">
                          <a:effectLst/>
                        </a:rPr>
                        <a:t>abilitie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an</a:t>
                      </a:r>
                      <a:r>
                        <a:rPr lang="en-US" sz="1400" dirty="0">
                          <a:effectLst/>
                        </a:rPr>
                        <a:t>d </a:t>
                      </a:r>
                      <a:r>
                        <a:rPr lang="en-US" sz="1400" spc="-5" dirty="0">
                          <a:effectLst/>
                        </a:rPr>
                        <a:t>unique achievements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dirty="0">
                          <a:effectLst/>
                        </a:rPr>
                        <a:t>specific skills: job k</a:t>
                      </a:r>
                      <a:r>
                        <a:rPr lang="en-US" sz="1400" spc="-5" dirty="0">
                          <a:effectLst/>
                        </a:rPr>
                        <a:t>nowledg</a:t>
                      </a:r>
                      <a:r>
                        <a:rPr lang="en-US" sz="1400" dirty="0">
                          <a:effectLst/>
                        </a:rPr>
                        <a:t>e </a:t>
                      </a:r>
                      <a:r>
                        <a:rPr lang="en-US" sz="1400" spc="-5" dirty="0">
                          <a:effectLst/>
                        </a:rPr>
                        <a:t>an</a:t>
                      </a:r>
                      <a:r>
                        <a:rPr lang="en-US" sz="1400" dirty="0">
                          <a:effectLst/>
                        </a:rPr>
                        <a:t>d </a:t>
                      </a:r>
                      <a:r>
                        <a:rPr lang="en-US" sz="1400" spc="-5" dirty="0">
                          <a:effectLst/>
                        </a:rPr>
                        <a:t>expertise</a:t>
                      </a:r>
                      <a:endParaRPr lang="en-US" sz="1400" dirty="0">
                        <a:effectLst/>
                      </a:endParaRPr>
                    </a:p>
                    <a:p>
                      <a:pPr marL="800100" marR="0" lvl="1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000"/>
                        <a:buFont typeface="Wingdings" panose="05000000000000000000" pitchFamily="2" charset="2"/>
                        <a:buChar char=""/>
                        <a:tabLst>
                          <a:tab pos="744855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challenge</a:t>
                      </a:r>
                      <a:r>
                        <a:rPr lang="en-US" sz="1400" dirty="0">
                          <a:effectLst/>
                        </a:rPr>
                        <a:t>s </a:t>
                      </a:r>
                      <a:r>
                        <a:rPr lang="en-US" sz="1400" spc="-5" dirty="0">
                          <a:effectLst/>
                        </a:rPr>
                        <a:t>encountere</a:t>
                      </a:r>
                      <a:r>
                        <a:rPr lang="en-US" sz="1400" dirty="0">
                          <a:effectLst/>
                        </a:rPr>
                        <a:t>d </a:t>
                      </a:r>
                      <a:r>
                        <a:rPr lang="en-US" sz="1400" spc="-5" dirty="0">
                          <a:effectLst/>
                        </a:rPr>
                        <a:t>an</a:t>
                      </a:r>
                      <a:r>
                        <a:rPr lang="en-US" sz="1400" dirty="0">
                          <a:effectLst/>
                        </a:rPr>
                        <a:t>d </a:t>
                      </a:r>
                      <a:r>
                        <a:rPr lang="en-US" sz="1400" spc="-5" dirty="0">
                          <a:effectLst/>
                        </a:rPr>
                        <a:t>overcome</a:t>
                      </a:r>
                      <a:endParaRPr lang="en-US" sz="14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1253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8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2E69-639B-404D-8D93-85A5E7C6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Performance Evaluations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DF2227-966D-4CAF-B82C-04261257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123946"/>
              </p:ext>
            </p:extLst>
          </p:nvPr>
        </p:nvGraphicFramePr>
        <p:xfrm>
          <a:off x="1204856" y="2108200"/>
          <a:ext cx="9117105" cy="3898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7105">
                  <a:extLst>
                    <a:ext uri="{9D8B030D-6E8A-4147-A177-3AD203B41FA5}">
                      <a16:colId xmlns:a16="http://schemas.microsoft.com/office/drawing/2014/main" val="3862525115"/>
                    </a:ext>
                  </a:extLst>
                </a:gridCol>
              </a:tblGrid>
              <a:tr h="3760788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ts val="1300"/>
                        </a:lnSpc>
                        <a:spcBef>
                          <a:spcPts val="85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4966335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Performer + Verb + </a:t>
                      </a:r>
                      <a:r>
                        <a:rPr lang="en-US" sz="1200" b="1" u="sng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 Taken = Result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64770" marR="4966335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spc="3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was the challenge, s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tuation, problem to be solved?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obstacles did the</a:t>
                      </a:r>
                      <a:r>
                        <a:rPr lang="en-US" sz="12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overcome?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complex was the assignmen</a:t>
                      </a:r>
                      <a:r>
                        <a:rPr lang="en-US" sz="12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this work that the employee normally does not do?</a:t>
                      </a:r>
                    </a:p>
                    <a:p>
                      <a:pPr marL="64770" marR="0" eaLnBrk="0" hangingPunct="0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64071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	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steps did the employee take to achieve the results?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did the employee solve the problem?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did the employee collaborate with to achieve the results?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skills did the employee apply?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did the employee communicate?</a:t>
                      </a:r>
                    </a:p>
                    <a:p>
                      <a:pPr marL="64770" marR="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spc="3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results were achieved through the employee’s actions?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improvements were made?</a:t>
                      </a:r>
                      <a:r>
                        <a:rPr lang="en-US" sz="1200" spc="3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Cost-savings? </a:t>
                      </a:r>
                      <a:r>
                        <a:rPr lang="en-US" sz="12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Efficiencies? Improved customer satisfaction?</a:t>
                      </a:r>
                    </a:p>
                    <a:p>
                      <a:pPr marL="342900" marR="0" lvl="0" indent="-342900" eaLnBrk="0" hangingPunct="0">
                        <a:spcBef>
                          <a:spcPts val="0"/>
                        </a:spcBef>
                        <a:spcAft>
                          <a:spcPts val="400"/>
                        </a:spcAft>
                        <a:buSzPts val="1200"/>
                        <a:buFont typeface="+mj-lt"/>
                        <a:buAutoNum type="alphaLcPeriod"/>
                        <a:tabLst>
                          <a:tab pos="1149985" algn="l"/>
                        </a:tabLst>
                      </a:pP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impact did it have on the event/problem to be so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ved?</a:t>
                      </a:r>
                      <a:endParaRPr lang="en-US" sz="1200" spc="-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264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9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42B0-817E-4ACE-86DC-84D7C64B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Performance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41A1AF-50CA-4226-B16C-83641EA3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Ensure your feedback is performance based and focused on the critical elements of the position. </a:t>
            </a: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Remember,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erformance is about how well the employee did, not what they did.  </a:t>
            </a: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sure to give both praise and criticism.  For every critique, be sure to give at least two positive notes first.</a:t>
            </a: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honest, straightforward and factual.  Confront difficult issues in a tactful and professional manner.</a:t>
            </a: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Ensure the feedback is timely.  There shouldn’t be any surprises at a performance discussion.</a:t>
            </a: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specific.</a:t>
            </a: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lnSpc>
                <a:spcPts val="1300"/>
              </a:lnSpc>
              <a:spcBef>
                <a:spcPts val="8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sure its actionable.  In other words, be sure it’s something the employee can do something about it.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BAA4-24E3-4979-978B-7055705A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Talk to Action to Increase Performance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8400-CE81-448D-A37D-B936E1F51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great organization is one that delivers superior performance and makes distinctive impact over time. It is one where performance is assessed relative to the accomplishment of the Agency’s mission.  </a:t>
            </a:r>
          </a:p>
          <a:p>
            <a:r>
              <a:rPr lang="en-US" dirty="0"/>
              <a:t>The questions leaders/managers/supervisors should be asking is, “How effectively do we deliver our mission and make a distinctive impact relative to our resources?”</a:t>
            </a:r>
          </a:p>
          <a:p>
            <a:pPr algn="ctr"/>
            <a:endParaRPr lang="en-US" sz="1100" i="1" dirty="0"/>
          </a:p>
          <a:p>
            <a:pPr algn="ctr"/>
            <a:r>
              <a:rPr lang="en-US" sz="1100" i="1" dirty="0"/>
              <a:t>(Collins, Jim. Good to Great and the Social Sectors.  Why Business Thinking is Not the Answer.  Harper Collins. 2005.)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6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951A-8A07-459E-8882-5D7C6175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/>
              <a:t>Effective Questions + Listening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7FAB-A932-4945-8175-1F026478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better we become at asking effective questions and effectively listening, the more consistently we can accomplish objectives collectively. </a:t>
            </a:r>
          </a:p>
          <a:p>
            <a:r>
              <a:rPr lang="en-US" dirty="0"/>
              <a:t>Empowering employees creates a willingness to pursue change, solutions and/or objectives.  </a:t>
            </a:r>
          </a:p>
          <a:p>
            <a:r>
              <a:rPr lang="en-US" dirty="0"/>
              <a:t>Asking effective questions:</a:t>
            </a:r>
          </a:p>
          <a:p>
            <a:pPr lvl="1"/>
            <a:r>
              <a:rPr lang="en-US" dirty="0"/>
              <a:t>Empowers employees to discover their own answers </a:t>
            </a:r>
          </a:p>
          <a:p>
            <a:pPr lvl="1"/>
            <a:r>
              <a:rPr lang="en-US" dirty="0"/>
              <a:t>Helps build positive attitudes</a:t>
            </a:r>
          </a:p>
          <a:p>
            <a:pPr lvl="1"/>
            <a:r>
              <a:rPr lang="en-US" dirty="0"/>
              <a:t>Gets employees to think</a:t>
            </a:r>
          </a:p>
          <a:p>
            <a:pPr lvl="1"/>
            <a:r>
              <a:rPr lang="en-US" dirty="0"/>
              <a:t>Helps to develop people who feel fulfilled, satisfied and valued</a:t>
            </a:r>
          </a:p>
          <a:p>
            <a:pPr lvl="1"/>
            <a:r>
              <a:rPr lang="en-US" dirty="0"/>
              <a:t>Helps dissolve resistance to change</a:t>
            </a:r>
          </a:p>
          <a:p>
            <a:pPr lvl="1"/>
            <a:r>
              <a:rPr lang="en-US" dirty="0"/>
              <a:t>Encourages people to take calculated risks and to express their wants/needs</a:t>
            </a:r>
          </a:p>
          <a:p>
            <a:pPr lvl="1"/>
            <a:r>
              <a:rPr lang="en-US" dirty="0"/>
              <a:t>Generates alignment within teams</a:t>
            </a:r>
          </a:p>
          <a:p>
            <a:pPr lvl="1"/>
            <a:endParaRPr lang="en-US" dirty="0"/>
          </a:p>
          <a:p>
            <a:pPr marL="201168" lvl="1" indent="0" algn="ctr">
              <a:buNone/>
            </a:pPr>
            <a:endParaRPr lang="en-US" sz="1400" dirty="0"/>
          </a:p>
          <a:p>
            <a:pPr marL="201168" lvl="1" indent="0" algn="ctr">
              <a:buNone/>
            </a:pPr>
            <a:r>
              <a:rPr lang="en-US" sz="1200" dirty="0"/>
              <a:t>(Oakley, Ed and Krug, Doug.  </a:t>
            </a:r>
            <a:r>
              <a:rPr lang="en-US" sz="1200" i="1" dirty="0"/>
              <a:t>Enlightened Leadership.  Getting to the Heart of Change.  </a:t>
            </a:r>
            <a:r>
              <a:rPr lang="en-US" sz="1200" dirty="0"/>
              <a:t>Fireside. 1994)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951A-8A07-459E-8882-5D7C6175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/>
              <a:t>Disempowered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7FAB-A932-4945-8175-1F026478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too often, we have either asked or have been asked some very disempowering questions:</a:t>
            </a:r>
          </a:p>
          <a:p>
            <a:endParaRPr lang="en-US" dirty="0"/>
          </a:p>
          <a:p>
            <a:pPr lvl="1"/>
            <a:r>
              <a:rPr lang="en-US" dirty="0"/>
              <a:t>Why did you miss your deadline?</a:t>
            </a:r>
          </a:p>
          <a:p>
            <a:pPr lvl="1"/>
            <a:r>
              <a:rPr lang="en-US" dirty="0"/>
              <a:t>Who messed up?</a:t>
            </a:r>
          </a:p>
          <a:p>
            <a:pPr lvl="1"/>
            <a:r>
              <a:rPr lang="en-US" dirty="0"/>
              <a:t>Why did you do that?</a:t>
            </a:r>
          </a:p>
          <a:p>
            <a:pPr lvl="1"/>
            <a:r>
              <a:rPr lang="en-US" dirty="0"/>
              <a:t>Who did that?</a:t>
            </a:r>
          </a:p>
          <a:p>
            <a:pPr lvl="1"/>
            <a:r>
              <a:rPr lang="en-US" dirty="0"/>
              <a:t>Who made that decision?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If asked these types of questions, how did you feel? If you were asking someone these types of questions, how do you think the other person felt?</a:t>
            </a:r>
          </a:p>
          <a:p>
            <a:pPr marL="201168" lvl="1" indent="0" algn="ctr">
              <a:buNone/>
            </a:pPr>
            <a:endParaRPr lang="en-US" sz="1400" dirty="0"/>
          </a:p>
          <a:p>
            <a:pPr marL="201168" lvl="1" indent="0" algn="ctr">
              <a:buNone/>
            </a:pPr>
            <a:r>
              <a:rPr lang="en-US" sz="1200" dirty="0"/>
              <a:t>(Oakley, Ed and Krug, Doug.  </a:t>
            </a:r>
            <a:r>
              <a:rPr lang="en-US" sz="1200" i="1" dirty="0"/>
              <a:t>Enlightened Leadership.  Getting to the Heart of Change.  </a:t>
            </a:r>
            <a:r>
              <a:rPr lang="en-US" sz="1200" dirty="0"/>
              <a:t>Fireside. 1994)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951A-8A07-459E-8882-5D7C6175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/>
              <a:t>Effective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7FAB-A932-4945-8175-1F026478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Instead, how would you react if you were asked the following questions:</a:t>
            </a:r>
          </a:p>
          <a:p>
            <a:pPr lvl="1"/>
            <a:r>
              <a:rPr lang="en-US" dirty="0"/>
              <a:t>What about your project thus far have you been most pleased with?</a:t>
            </a:r>
          </a:p>
          <a:p>
            <a:pPr lvl="1"/>
            <a:r>
              <a:rPr lang="en-US" dirty="0"/>
              <a:t>What else?</a:t>
            </a:r>
          </a:p>
          <a:p>
            <a:pPr lvl="1"/>
            <a:r>
              <a:rPr lang="en-US" dirty="0"/>
              <a:t>Describe to me the way you want this project/assignment to turn out?  </a:t>
            </a:r>
          </a:p>
          <a:p>
            <a:pPr lvl="1"/>
            <a:r>
              <a:rPr lang="en-US" dirty="0"/>
              <a:t>What key things need to happen to achieve your objective(s)?</a:t>
            </a:r>
          </a:p>
          <a:p>
            <a:pPr lvl="1"/>
            <a:r>
              <a:rPr lang="en-US" dirty="0"/>
              <a:t>What results are you looking to measure and how are you measuring them?</a:t>
            </a:r>
          </a:p>
          <a:p>
            <a:pPr lvl="1"/>
            <a:r>
              <a:rPr lang="en-US" dirty="0"/>
              <a:t>Name 3-5 things that could make our team performance better</a:t>
            </a:r>
          </a:p>
          <a:p>
            <a:pPr lvl="1"/>
            <a:r>
              <a:rPr lang="en-US" dirty="0"/>
              <a:t>What’s working?  And from your perspective what could be working better?  What else? What would you like to do differently?  How would that change create the desired result?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Asking effective questions allows your employees, coworkers, </a:t>
            </a:r>
            <a:r>
              <a:rPr lang="en-US" dirty="0" err="1"/>
              <a:t>etc</a:t>
            </a:r>
            <a:r>
              <a:rPr lang="en-US" dirty="0"/>
              <a:t>… the opportunity to discover the answers for themselves!! </a:t>
            </a:r>
            <a:endParaRPr lang="en-US" sz="1400" dirty="0"/>
          </a:p>
          <a:p>
            <a:pPr marL="201168" lvl="1" indent="0" algn="ctr">
              <a:buNone/>
            </a:pPr>
            <a:r>
              <a:rPr lang="en-US" sz="1200" dirty="0"/>
              <a:t>(Oakley, Ed and Krug, Doug.  </a:t>
            </a:r>
            <a:r>
              <a:rPr lang="en-US" sz="1200" i="1" dirty="0"/>
              <a:t>Enlightened Leadership.  Getting to the Heart of Change.  </a:t>
            </a:r>
            <a:r>
              <a:rPr lang="en-US" sz="1200" dirty="0"/>
              <a:t>Fireside. 1994)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951A-8A07-459E-8882-5D7C6175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/>
              <a:t>Effective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7FAB-A932-4945-8175-1F026478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What opportunities can you see in this strategy?</a:t>
            </a:r>
          </a:p>
          <a:p>
            <a:pPr lvl="1"/>
            <a:r>
              <a:rPr lang="en-US" dirty="0"/>
              <a:t>How can we make this happen?</a:t>
            </a:r>
          </a:p>
          <a:p>
            <a:pPr lvl="1"/>
            <a:r>
              <a:rPr lang="en-US" dirty="0"/>
              <a:t>What’s emerging here for you?</a:t>
            </a:r>
          </a:p>
          <a:p>
            <a:pPr lvl="1"/>
            <a:r>
              <a:rPr lang="en-US" dirty="0"/>
              <a:t>How might we integrate these two positions?</a:t>
            </a:r>
          </a:p>
          <a:p>
            <a:pPr lvl="1"/>
            <a:r>
              <a:rPr lang="en-US" dirty="0"/>
              <a:t>How could we do both ideas? Or how do we pick between the two ideas?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 algn="ctr">
              <a:buNone/>
            </a:pPr>
            <a:r>
              <a:rPr lang="en-US" sz="1200" dirty="0"/>
              <a:t>(Oakley, Ed and Krug, Doug.  </a:t>
            </a:r>
            <a:r>
              <a:rPr lang="en-US" sz="1200" i="1" dirty="0"/>
              <a:t>Enlightened Leadership.  Getting to the Heart of Change.  </a:t>
            </a:r>
            <a:r>
              <a:rPr lang="en-US" sz="1200" dirty="0"/>
              <a:t>Fireside. 1994)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553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swatch</Template>
  <TotalTime>1740</TotalTime>
  <Words>1180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Georgia Pro Cond Light</vt:lpstr>
      <vt:lpstr>Speak Pro</vt:lpstr>
      <vt:lpstr>Symbol</vt:lpstr>
      <vt:lpstr>Times New Roman</vt:lpstr>
      <vt:lpstr>Wingdings</vt:lpstr>
      <vt:lpstr>RetrospectVTI</vt:lpstr>
      <vt:lpstr>Empowering Employees Through Effective Questions</vt:lpstr>
      <vt:lpstr>Preparing for Performance Evaluations </vt:lpstr>
      <vt:lpstr>Preparing for Performance Evaluations</vt:lpstr>
      <vt:lpstr>Preparing for the Performance Discussion</vt:lpstr>
      <vt:lpstr>Moving from Talk to Action to Increase Performance </vt:lpstr>
      <vt:lpstr>Effective Questions + Listening </vt:lpstr>
      <vt:lpstr>Disempowered Questions</vt:lpstr>
      <vt:lpstr>Effective Questions</vt:lpstr>
      <vt:lpstr>Effective Questions</vt:lpstr>
      <vt:lpstr>Effective Questions</vt:lpstr>
      <vt:lpstr>Effective Questions</vt:lpstr>
      <vt:lpstr>Effective Questions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employees through effective questions.</dc:title>
  <dc:creator>N Bitzer</dc:creator>
  <cp:lastModifiedBy>N Bitzer</cp:lastModifiedBy>
  <cp:revision>58</cp:revision>
  <dcterms:created xsi:type="dcterms:W3CDTF">2021-02-24T00:13:25Z</dcterms:created>
  <dcterms:modified xsi:type="dcterms:W3CDTF">2021-02-25T06:01:56Z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